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9" r:id="rId2"/>
  </p:sldIdLst>
  <p:sldSz cx="43891200" cy="32918400"/>
  <p:notesSz cx="6858000" cy="9144000"/>
  <p:defaultTextStyle>
    <a:defPPr>
      <a:defRPr lang="en-US"/>
    </a:defPPr>
    <a:lvl1pPr algn="l" defTabSz="2193925" rtl="0" fontAlgn="base">
      <a:spcBef>
        <a:spcPct val="0"/>
      </a:spcBef>
      <a:spcAft>
        <a:spcPct val="0"/>
      </a:spcAft>
      <a:defRPr sz="8600" kern="1200">
        <a:solidFill>
          <a:schemeClr val="tx1"/>
        </a:solidFill>
        <a:latin typeface="Arial" charset="0"/>
        <a:ea typeface="ＭＳ Ｐゴシック" pitchFamily="-65" charset="-128"/>
        <a:cs typeface="+mn-cs"/>
      </a:defRPr>
    </a:lvl1pPr>
    <a:lvl2pPr marL="2193925" indent="-1736725" algn="l" defTabSz="2193925" rtl="0" fontAlgn="base">
      <a:spcBef>
        <a:spcPct val="0"/>
      </a:spcBef>
      <a:spcAft>
        <a:spcPct val="0"/>
      </a:spcAft>
      <a:defRPr sz="8600" kern="1200">
        <a:solidFill>
          <a:schemeClr val="tx1"/>
        </a:solidFill>
        <a:latin typeface="Arial" charset="0"/>
        <a:ea typeface="ＭＳ Ｐゴシック" pitchFamily="-65" charset="-128"/>
        <a:cs typeface="+mn-cs"/>
      </a:defRPr>
    </a:lvl2pPr>
    <a:lvl3pPr marL="4387850" indent="-3473450" algn="l" defTabSz="2193925" rtl="0" fontAlgn="base">
      <a:spcBef>
        <a:spcPct val="0"/>
      </a:spcBef>
      <a:spcAft>
        <a:spcPct val="0"/>
      </a:spcAft>
      <a:defRPr sz="8600" kern="1200">
        <a:solidFill>
          <a:schemeClr val="tx1"/>
        </a:solidFill>
        <a:latin typeface="Arial" charset="0"/>
        <a:ea typeface="ＭＳ Ｐゴシック" pitchFamily="-65" charset="-128"/>
        <a:cs typeface="+mn-cs"/>
      </a:defRPr>
    </a:lvl3pPr>
    <a:lvl4pPr marL="6583363" indent="-5211763" algn="l" defTabSz="2193925" rtl="0" fontAlgn="base">
      <a:spcBef>
        <a:spcPct val="0"/>
      </a:spcBef>
      <a:spcAft>
        <a:spcPct val="0"/>
      </a:spcAft>
      <a:defRPr sz="8600" kern="1200">
        <a:solidFill>
          <a:schemeClr val="tx1"/>
        </a:solidFill>
        <a:latin typeface="Arial" charset="0"/>
        <a:ea typeface="ＭＳ Ｐゴシック" pitchFamily="-65" charset="-128"/>
        <a:cs typeface="+mn-cs"/>
      </a:defRPr>
    </a:lvl4pPr>
    <a:lvl5pPr marL="8777288" indent="-6948488" algn="l" defTabSz="2193925" rtl="0" fontAlgn="base">
      <a:spcBef>
        <a:spcPct val="0"/>
      </a:spcBef>
      <a:spcAft>
        <a:spcPct val="0"/>
      </a:spcAft>
      <a:defRPr sz="8600" kern="1200">
        <a:solidFill>
          <a:schemeClr val="tx1"/>
        </a:solidFill>
        <a:latin typeface="Arial" charset="0"/>
        <a:ea typeface="ＭＳ Ｐゴシック" pitchFamily="-65" charset="-128"/>
        <a:cs typeface="+mn-cs"/>
      </a:defRPr>
    </a:lvl5pPr>
    <a:lvl6pPr marL="2286000" algn="l" defTabSz="914400" rtl="0" eaLnBrk="1" latinLnBrk="0" hangingPunct="1">
      <a:defRPr sz="8600" kern="1200">
        <a:solidFill>
          <a:schemeClr val="tx1"/>
        </a:solidFill>
        <a:latin typeface="Arial" charset="0"/>
        <a:ea typeface="ＭＳ Ｐゴシック" pitchFamily="-65" charset="-128"/>
        <a:cs typeface="+mn-cs"/>
      </a:defRPr>
    </a:lvl6pPr>
    <a:lvl7pPr marL="2743200" algn="l" defTabSz="914400" rtl="0" eaLnBrk="1" latinLnBrk="0" hangingPunct="1">
      <a:defRPr sz="8600" kern="1200">
        <a:solidFill>
          <a:schemeClr val="tx1"/>
        </a:solidFill>
        <a:latin typeface="Arial" charset="0"/>
        <a:ea typeface="ＭＳ Ｐゴシック" pitchFamily="-65" charset="-128"/>
        <a:cs typeface="+mn-cs"/>
      </a:defRPr>
    </a:lvl7pPr>
    <a:lvl8pPr marL="3200400" algn="l" defTabSz="914400" rtl="0" eaLnBrk="1" latinLnBrk="0" hangingPunct="1">
      <a:defRPr sz="8600" kern="1200">
        <a:solidFill>
          <a:schemeClr val="tx1"/>
        </a:solidFill>
        <a:latin typeface="Arial" charset="0"/>
        <a:ea typeface="ＭＳ Ｐゴシック" pitchFamily="-65" charset="-128"/>
        <a:cs typeface="+mn-cs"/>
      </a:defRPr>
    </a:lvl8pPr>
    <a:lvl9pPr marL="3657600" algn="l" defTabSz="914400" rtl="0" eaLnBrk="1" latinLnBrk="0" hangingPunct="1">
      <a:defRPr sz="8600" kern="1200">
        <a:solidFill>
          <a:schemeClr val="tx1"/>
        </a:solidFill>
        <a:latin typeface="Arial" charset="0"/>
        <a:ea typeface="ＭＳ Ｐゴシック" pitchFamily="-65" charset="-128"/>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99"/>
    <a:srgbClr val="99FF99"/>
    <a:srgbClr val="006600"/>
    <a:srgbClr val="003300"/>
    <a:srgbClr val="009900"/>
    <a:srgbClr val="FF9900"/>
    <a:srgbClr val="990000"/>
    <a:srgbClr val="5771A1"/>
    <a:srgbClr val="DE6225"/>
    <a:srgbClr val="0527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9110" autoAdjust="0"/>
  </p:normalViewPr>
  <p:slideViewPr>
    <p:cSldViewPr snapToObjects="1">
      <p:cViewPr varScale="1">
        <p:scale>
          <a:sx n="20" d="100"/>
          <a:sy n="20" d="100"/>
        </p:scale>
        <p:origin x="1194" y="132"/>
      </p:cViewPr>
      <p:guideLst>
        <p:guide orient="horz" pos="10368"/>
        <p:guide pos="13824"/>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65" charset="0"/>
              </a:defRPr>
            </a:lvl1pPr>
          </a:lstStyle>
          <a:p>
            <a:endParaRPr lang="en-US" alt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65" charset="0"/>
              </a:defRPr>
            </a:lvl1pPr>
          </a:lstStyle>
          <a:p>
            <a:fld id="{28B098EE-2FDC-418B-8C73-C9DF83F3C1C5}" type="datetime1">
              <a:rPr lang="en-US" altLang="en-US"/>
              <a:pPr/>
              <a:t>11/18/2014</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ltLang="en-US"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65" charset="0"/>
              </a:defRPr>
            </a:lvl1pPr>
          </a:lstStyle>
          <a:p>
            <a:endParaRPr lang="en-US"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65" charset="0"/>
              </a:defRPr>
            </a:lvl1pPr>
          </a:lstStyle>
          <a:p>
            <a:fld id="{87443DF9-DA1A-4B4B-A719-4B2C583B8DF2}" type="slidenum">
              <a:rPr lang="en-US" altLang="en-US"/>
              <a:pPr/>
              <a:t>‹#›</a:t>
            </a:fld>
            <a:endParaRPr lang="en-US" altLang="en-US"/>
          </a:p>
        </p:txBody>
      </p:sp>
    </p:spTree>
    <p:extLst>
      <p:ext uri="{BB962C8B-B14F-4D97-AF65-F5344CB8AC3E}">
        <p14:creationId xmlns:p14="http://schemas.microsoft.com/office/powerpoint/2010/main" val="380743679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ＭＳ Ｐゴシック" pitchFamily="-108"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smtClean="0">
              <a:ea typeface="ＭＳ Ｐゴシック" pitchFamily="-65" charset="-128"/>
            </a:endParaRPr>
          </a:p>
        </p:txBody>
      </p:sp>
      <p:sp>
        <p:nvSpPr>
          <p:cNvPr id="17412" name="Slide Number Placeholder 3"/>
          <p:cNvSpPr>
            <a:spLocks noGrp="1"/>
          </p:cNvSpPr>
          <p:nvPr>
            <p:ph type="sldNum" sz="quarter" idx="5"/>
          </p:nvPr>
        </p:nvSpPr>
        <p:spPr bwMode="auto">
          <a:ln>
            <a:miter lim="800000"/>
            <a:headEnd/>
            <a:tailEnd/>
          </a:ln>
        </p:spPr>
        <p:txBody>
          <a:bodyPr/>
          <a:lstStyle>
            <a:lvl1pPr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eaLnBrk="1" hangingPunct="1"/>
            <a:fld id="{8148633E-B01D-4FD1-BDB6-CDF8918A5FFC}" type="slidenum">
              <a:rPr lang="en-US" altLang="en-US" sz="1200">
                <a:latin typeface="Calibri" pitchFamily="-65" charset="0"/>
              </a:rPr>
              <a:pPr eaLnBrk="1" hangingPunct="1"/>
              <a:t>1</a:t>
            </a:fld>
            <a:endParaRPr lang="en-US" altLang="en-US" sz="1200">
              <a:latin typeface="Calibri" pitchFamily="-65" charset="0"/>
            </a:endParaRPr>
          </a:p>
        </p:txBody>
      </p:sp>
    </p:spTree>
    <p:extLst>
      <p:ext uri="{BB962C8B-B14F-4D97-AF65-F5344CB8AC3E}">
        <p14:creationId xmlns:p14="http://schemas.microsoft.com/office/powerpoint/2010/main" val="418090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77BCBF33-6A36-4A47-8C77-876A17056EF1}" type="datetime1">
              <a:rPr lang="en-US" altLang="en-US"/>
              <a:pPr/>
              <a:t>11/18/2014</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545AE7F-064F-4256-A065-C94D091458B1}" type="slidenum">
              <a:rPr lang="en-US" altLang="en-US"/>
              <a:pPr/>
              <a:t>‹#›</a:t>
            </a:fld>
            <a:endParaRPr lang="en-US" altLang="en-US"/>
          </a:p>
        </p:txBody>
      </p:sp>
    </p:spTree>
    <p:extLst>
      <p:ext uri="{BB962C8B-B14F-4D97-AF65-F5344CB8AC3E}">
        <p14:creationId xmlns:p14="http://schemas.microsoft.com/office/powerpoint/2010/main" val="3003470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0601124B-2743-4D00-A44B-94C29223C21C}" type="datetime1">
              <a:rPr lang="en-US" altLang="en-US"/>
              <a:pPr/>
              <a:t>11/18/2014</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DEDA909-C930-4771-A7EB-C96C00F52FD6}" type="slidenum">
              <a:rPr lang="en-US" altLang="en-US"/>
              <a:pPr/>
              <a:t>‹#›</a:t>
            </a:fld>
            <a:endParaRPr lang="en-US" altLang="en-US"/>
          </a:p>
        </p:txBody>
      </p:sp>
    </p:spTree>
    <p:extLst>
      <p:ext uri="{BB962C8B-B14F-4D97-AF65-F5344CB8AC3E}">
        <p14:creationId xmlns:p14="http://schemas.microsoft.com/office/powerpoint/2010/main" val="3957329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87B8236F-BD26-49B7-BEDE-84C8318970B4}" type="datetime1">
              <a:rPr lang="en-US" altLang="en-US"/>
              <a:pPr/>
              <a:t>11/18/2014</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275A84B-6BC5-4FB5-A58D-CEF10887D02F}" type="slidenum">
              <a:rPr lang="en-US" altLang="en-US"/>
              <a:pPr/>
              <a:t>‹#›</a:t>
            </a:fld>
            <a:endParaRPr lang="en-US" altLang="en-US"/>
          </a:p>
        </p:txBody>
      </p:sp>
    </p:spTree>
    <p:extLst>
      <p:ext uri="{BB962C8B-B14F-4D97-AF65-F5344CB8AC3E}">
        <p14:creationId xmlns:p14="http://schemas.microsoft.com/office/powerpoint/2010/main" val="240055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5308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057046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7535D618-B00D-4FEB-AE89-30B04B81C3FB}" type="datetime1">
              <a:rPr lang="en-US" altLang="en-US"/>
              <a:pPr/>
              <a:t>11/18/2014</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5079494C-C22B-432A-9EDB-695435C87E41}" type="slidenum">
              <a:rPr lang="en-US" altLang="en-US"/>
              <a:pPr/>
              <a:t>‹#›</a:t>
            </a:fld>
            <a:endParaRPr lang="en-US" altLang="en-US"/>
          </a:p>
        </p:txBody>
      </p:sp>
    </p:spTree>
    <p:extLst>
      <p:ext uri="{BB962C8B-B14F-4D97-AF65-F5344CB8AC3E}">
        <p14:creationId xmlns:p14="http://schemas.microsoft.com/office/powerpoint/2010/main" val="2641962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560" y="7368542"/>
            <a:ext cx="19392902"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194560"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0AD0BECB-B29C-4A91-989B-2B1BC4DCED3B}" type="datetime1">
              <a:rPr lang="en-US" altLang="en-US"/>
              <a:pPr/>
              <a:t>11/18/2014</a:t>
            </a:fld>
            <a:endParaRPr lang="en-US" altLang="en-US"/>
          </a:p>
        </p:txBody>
      </p:sp>
      <p:sp>
        <p:nvSpPr>
          <p:cNvPr id="8" name="Footer Placeholder 4"/>
          <p:cNvSpPr>
            <a:spLocks noGrp="1"/>
          </p:cNvSpPr>
          <p:nvPr>
            <p:ph type="ftr" sz="quarter" idx="11"/>
          </p:nvPr>
        </p:nvSpPr>
        <p:spPr/>
        <p:txBody>
          <a:bodyPr/>
          <a:lstStyle>
            <a:lvl1pPr>
              <a:defRPr/>
            </a:lvl1pPr>
          </a:lstStyle>
          <a:p>
            <a:endParaRPr lang="en-US" altLang="en-US"/>
          </a:p>
        </p:txBody>
      </p:sp>
      <p:sp>
        <p:nvSpPr>
          <p:cNvPr id="9" name="Slide Number Placeholder 5"/>
          <p:cNvSpPr>
            <a:spLocks noGrp="1"/>
          </p:cNvSpPr>
          <p:nvPr>
            <p:ph type="sldNum" sz="quarter" idx="12"/>
          </p:nvPr>
        </p:nvSpPr>
        <p:spPr/>
        <p:txBody>
          <a:bodyPr/>
          <a:lstStyle>
            <a:lvl1pPr>
              <a:defRPr/>
            </a:lvl1pPr>
          </a:lstStyle>
          <a:p>
            <a:fld id="{A2A9AEA7-7E11-4BDC-841E-72E9FC30615F}" type="slidenum">
              <a:rPr lang="en-US" altLang="en-US"/>
              <a:pPr/>
              <a:t>‹#›</a:t>
            </a:fld>
            <a:endParaRPr lang="en-US" altLang="en-US"/>
          </a:p>
        </p:txBody>
      </p:sp>
    </p:spTree>
    <p:extLst>
      <p:ext uri="{BB962C8B-B14F-4D97-AF65-F5344CB8AC3E}">
        <p14:creationId xmlns:p14="http://schemas.microsoft.com/office/powerpoint/2010/main" val="2506474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AACF8477-9B77-4614-844C-E0D9F5EF9199}" type="datetime1">
              <a:rPr lang="en-US" altLang="en-US"/>
              <a:pPr/>
              <a:t>11/18/2014</a:t>
            </a:fld>
            <a:endParaRPr lang="en-US" altLang="en-US"/>
          </a:p>
        </p:txBody>
      </p:sp>
      <p:sp>
        <p:nvSpPr>
          <p:cNvPr id="4" name="Footer Placeholder 4"/>
          <p:cNvSpPr>
            <a:spLocks noGrp="1"/>
          </p:cNvSpPr>
          <p:nvPr>
            <p:ph type="ftr" sz="quarter" idx="11"/>
          </p:nvPr>
        </p:nvSpPr>
        <p:spPr/>
        <p:txBody>
          <a:bodyPr/>
          <a:lstStyle>
            <a:lvl1pPr>
              <a:defRPr/>
            </a:lvl1pPr>
          </a:lstStyle>
          <a:p>
            <a:endParaRPr lang="en-US" altLang="en-US"/>
          </a:p>
        </p:txBody>
      </p:sp>
      <p:sp>
        <p:nvSpPr>
          <p:cNvPr id="5" name="Slide Number Placeholder 5"/>
          <p:cNvSpPr>
            <a:spLocks noGrp="1"/>
          </p:cNvSpPr>
          <p:nvPr>
            <p:ph type="sldNum" sz="quarter" idx="12"/>
          </p:nvPr>
        </p:nvSpPr>
        <p:spPr/>
        <p:txBody>
          <a:bodyPr/>
          <a:lstStyle>
            <a:lvl1pPr>
              <a:defRPr/>
            </a:lvl1pPr>
          </a:lstStyle>
          <a:p>
            <a:fld id="{69DAE5B4-C844-434E-AEF1-D4EFE213020F}" type="slidenum">
              <a:rPr lang="en-US" altLang="en-US"/>
              <a:pPr/>
              <a:t>‹#›</a:t>
            </a:fld>
            <a:endParaRPr lang="en-US" altLang="en-US"/>
          </a:p>
        </p:txBody>
      </p:sp>
    </p:spTree>
    <p:extLst>
      <p:ext uri="{BB962C8B-B14F-4D97-AF65-F5344CB8AC3E}">
        <p14:creationId xmlns:p14="http://schemas.microsoft.com/office/powerpoint/2010/main" val="4028193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5BB109F5-85FF-48F1-8730-3F860B9E9561}" type="datetime1">
              <a:rPr lang="en-US" altLang="en-US"/>
              <a:pPr/>
              <a:t>11/18/2014</a:t>
            </a:fld>
            <a:endParaRPr lang="en-US" altLang="en-US"/>
          </a:p>
        </p:txBody>
      </p:sp>
      <p:sp>
        <p:nvSpPr>
          <p:cNvPr id="3" name="Footer Placeholder 4"/>
          <p:cNvSpPr>
            <a:spLocks noGrp="1"/>
          </p:cNvSpPr>
          <p:nvPr>
            <p:ph type="ftr" sz="quarter" idx="11"/>
          </p:nvPr>
        </p:nvSpPr>
        <p:spPr/>
        <p:txBody>
          <a:bodyPr/>
          <a:lstStyle>
            <a:lvl1pPr>
              <a:defRPr/>
            </a:lvl1pPr>
          </a:lstStyle>
          <a:p>
            <a:endParaRPr lang="en-US" altLang="en-US"/>
          </a:p>
        </p:txBody>
      </p:sp>
      <p:sp>
        <p:nvSpPr>
          <p:cNvPr id="4" name="Slide Number Placeholder 5"/>
          <p:cNvSpPr>
            <a:spLocks noGrp="1"/>
          </p:cNvSpPr>
          <p:nvPr>
            <p:ph type="sldNum" sz="quarter" idx="12"/>
          </p:nvPr>
        </p:nvSpPr>
        <p:spPr/>
        <p:txBody>
          <a:bodyPr/>
          <a:lstStyle>
            <a:lvl1pPr>
              <a:defRPr/>
            </a:lvl1pPr>
          </a:lstStyle>
          <a:p>
            <a:fld id="{64DFC7C8-3C46-4862-A093-F2BFCAAAEB19}" type="slidenum">
              <a:rPr lang="en-US" altLang="en-US"/>
              <a:pPr/>
              <a:t>‹#›</a:t>
            </a:fld>
            <a:endParaRPr lang="en-US" altLang="en-US"/>
          </a:p>
        </p:txBody>
      </p:sp>
    </p:spTree>
    <p:extLst>
      <p:ext uri="{BB962C8B-B14F-4D97-AF65-F5344CB8AC3E}">
        <p14:creationId xmlns:p14="http://schemas.microsoft.com/office/powerpoint/2010/main" val="3698374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A8F65A72-0B41-470E-8ED0-486A695790AC}" type="datetime1">
              <a:rPr lang="en-US" altLang="en-US"/>
              <a:pPr/>
              <a:t>11/18/2014</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8D38CA56-8B4A-402E-88FB-E034515A2C5F}" type="slidenum">
              <a:rPr lang="en-US" altLang="en-US"/>
              <a:pPr/>
              <a:t>‹#›</a:t>
            </a:fld>
            <a:endParaRPr lang="en-US" altLang="en-US"/>
          </a:p>
        </p:txBody>
      </p:sp>
    </p:spTree>
    <p:extLst>
      <p:ext uri="{BB962C8B-B14F-4D97-AF65-F5344CB8AC3E}">
        <p14:creationId xmlns:p14="http://schemas.microsoft.com/office/powerpoint/2010/main" val="431821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8602982" y="2941320"/>
            <a:ext cx="26334720" cy="19751040"/>
          </a:xfrm>
        </p:spPr>
        <p:txBody>
          <a:bodyPr rtlCol="0">
            <a:normAutofit/>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8CDE7875-1805-4D4B-8E63-077D59C99359}" type="datetime1">
              <a:rPr lang="en-US" altLang="en-US"/>
              <a:pPr/>
              <a:t>11/18/2014</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C133D3FD-C266-48AA-84B4-DC881943928B}" type="slidenum">
              <a:rPr lang="en-US" altLang="en-US"/>
              <a:pPr/>
              <a:t>‹#›</a:t>
            </a:fld>
            <a:endParaRPr lang="en-US" altLang="en-US"/>
          </a:p>
        </p:txBody>
      </p:sp>
    </p:spTree>
    <p:extLst>
      <p:ext uri="{BB962C8B-B14F-4D97-AF65-F5344CB8AC3E}">
        <p14:creationId xmlns:p14="http://schemas.microsoft.com/office/powerpoint/2010/main" val="2130809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B1B310E-C08C-4610-81BF-579F7B06EC7D}" type="datetime1">
              <a:rPr lang="en-US" altLang="en-US"/>
              <a:pPr/>
              <a:t>11/18/2014</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2A9A825-32FD-49C3-951C-B222C05D299C}" type="slidenum">
              <a:rPr lang="en-US" altLang="en-US"/>
              <a:pPr/>
              <a:t>‹#›</a:t>
            </a:fld>
            <a:endParaRPr lang="en-US" altLang="en-US"/>
          </a:p>
        </p:txBody>
      </p:sp>
    </p:spTree>
    <p:extLst>
      <p:ext uri="{BB962C8B-B14F-4D97-AF65-F5344CB8AC3E}">
        <p14:creationId xmlns:p14="http://schemas.microsoft.com/office/powerpoint/2010/main" val="2090879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742905" y="6324600"/>
            <a:ext cx="47404018" cy="134820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530843" y="6324600"/>
            <a:ext cx="141480542" cy="134820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051B863-C1BC-407D-8606-E301F5FF085B}" type="datetime1">
              <a:rPr lang="en-US" altLang="en-US"/>
              <a:pPr/>
              <a:t>11/18/2014</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73B4B9B7-DD21-4CB4-A17D-A4D09BEB8F0D}" type="slidenum">
              <a:rPr lang="en-US" altLang="en-US"/>
              <a:pPr/>
              <a:t>‹#›</a:t>
            </a:fld>
            <a:endParaRPr lang="en-US" altLang="en-US"/>
          </a:p>
        </p:txBody>
      </p:sp>
    </p:spTree>
    <p:extLst>
      <p:ext uri="{BB962C8B-B14F-4D97-AF65-F5344CB8AC3E}">
        <p14:creationId xmlns:p14="http://schemas.microsoft.com/office/powerpoint/2010/main" val="435714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193925" y="1317625"/>
            <a:ext cx="39503350" cy="5486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438912" tIns="219456" rIns="438912" bIns="219456"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2193925" y="7680325"/>
            <a:ext cx="39503350" cy="21724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438912" tIns="219456" rIns="438912" bIns="219456"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2193925" y="30510163"/>
            <a:ext cx="10242550" cy="1752600"/>
          </a:xfrm>
          <a:prstGeom prst="rect">
            <a:avLst/>
          </a:prstGeom>
        </p:spPr>
        <p:txBody>
          <a:bodyPr vert="horz" wrap="square" lIns="438912" tIns="219456" rIns="438912" bIns="219456" numCol="1" anchor="ctr" anchorCtr="0" compatLnSpc="1">
            <a:prstTxWarp prst="textNoShape">
              <a:avLst/>
            </a:prstTxWarp>
          </a:bodyPr>
          <a:lstStyle>
            <a:lvl1pPr>
              <a:defRPr sz="5800">
                <a:solidFill>
                  <a:srgbClr val="898989"/>
                </a:solidFill>
              </a:defRPr>
            </a:lvl1pPr>
          </a:lstStyle>
          <a:p>
            <a:fld id="{52341A4F-D041-4BD1-95DF-7C52DA6739A3}" type="datetime1">
              <a:rPr lang="en-US" altLang="en-US"/>
              <a:pPr/>
              <a:t>11/18/2014</a:t>
            </a:fld>
            <a:endParaRPr lang="en-US" altLang="en-US"/>
          </a:p>
        </p:txBody>
      </p:sp>
      <p:sp>
        <p:nvSpPr>
          <p:cNvPr id="5" name="Footer Placeholder 4"/>
          <p:cNvSpPr>
            <a:spLocks noGrp="1"/>
          </p:cNvSpPr>
          <p:nvPr>
            <p:ph type="ftr" sz="quarter" idx="3"/>
          </p:nvPr>
        </p:nvSpPr>
        <p:spPr>
          <a:xfrm>
            <a:off x="14995525" y="30510163"/>
            <a:ext cx="13900150" cy="1752600"/>
          </a:xfrm>
          <a:prstGeom prst="rect">
            <a:avLst/>
          </a:prstGeom>
        </p:spPr>
        <p:txBody>
          <a:bodyPr vert="horz" wrap="square" lIns="438912" tIns="219456" rIns="438912" bIns="219456" numCol="1" anchor="ctr" anchorCtr="0" compatLnSpc="1">
            <a:prstTxWarp prst="textNoShape">
              <a:avLst/>
            </a:prstTxWarp>
          </a:bodyPr>
          <a:lstStyle>
            <a:lvl1pPr algn="ctr">
              <a:defRPr sz="5800">
                <a:solidFill>
                  <a:srgbClr val="898989"/>
                </a:solidFill>
              </a:defRPr>
            </a:lvl1pPr>
          </a:lstStyle>
          <a:p>
            <a:endParaRPr lang="en-US" altLang="en-US"/>
          </a:p>
        </p:txBody>
      </p:sp>
      <p:sp>
        <p:nvSpPr>
          <p:cNvPr id="6" name="Slide Number Placeholder 5"/>
          <p:cNvSpPr>
            <a:spLocks noGrp="1"/>
          </p:cNvSpPr>
          <p:nvPr>
            <p:ph type="sldNum" sz="quarter" idx="4"/>
          </p:nvPr>
        </p:nvSpPr>
        <p:spPr>
          <a:xfrm>
            <a:off x="31454725" y="30510163"/>
            <a:ext cx="10242550" cy="1752600"/>
          </a:xfrm>
          <a:prstGeom prst="rect">
            <a:avLst/>
          </a:prstGeom>
        </p:spPr>
        <p:txBody>
          <a:bodyPr vert="horz" wrap="square" lIns="438912" tIns="219456" rIns="438912" bIns="219456" numCol="1" anchor="ctr" anchorCtr="0" compatLnSpc="1">
            <a:prstTxWarp prst="textNoShape">
              <a:avLst/>
            </a:prstTxWarp>
          </a:bodyPr>
          <a:lstStyle>
            <a:lvl1pPr algn="r">
              <a:defRPr sz="5800">
                <a:solidFill>
                  <a:srgbClr val="898989"/>
                </a:solidFill>
              </a:defRPr>
            </a:lvl1pPr>
          </a:lstStyle>
          <a:p>
            <a:fld id="{51E86545-DD35-4E09-82DB-2C886EF401D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3925" rtl="0" eaLnBrk="1" fontAlgn="base" hangingPunct="1">
        <a:spcBef>
          <a:spcPct val="0"/>
        </a:spcBef>
        <a:spcAft>
          <a:spcPct val="0"/>
        </a:spcAft>
        <a:defRPr sz="21100" kern="1200">
          <a:solidFill>
            <a:schemeClr val="tx1"/>
          </a:solidFill>
          <a:latin typeface="+mj-lt"/>
          <a:ea typeface="ＭＳ Ｐゴシック" pitchFamily="-108" charset="-128"/>
          <a:cs typeface="ＭＳ Ｐゴシック" pitchFamily="-108" charset="-128"/>
        </a:defRPr>
      </a:lvl1pPr>
      <a:lvl2pPr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2pPr>
      <a:lvl3pPr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3pPr>
      <a:lvl4pPr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4pPr>
      <a:lvl5pPr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5pPr>
      <a:lvl6pPr marL="457200"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6pPr>
      <a:lvl7pPr marL="914400"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7pPr>
      <a:lvl8pPr marL="1371600"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8pPr>
      <a:lvl9pPr marL="1828800"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9pPr>
    </p:titleStyle>
    <p:bodyStyle>
      <a:lvl1pPr marL="1644650" indent="-1644650" algn="l" defTabSz="2193925" rtl="0" eaLnBrk="1" fontAlgn="base" hangingPunct="1">
        <a:spcBef>
          <a:spcPct val="20000"/>
        </a:spcBef>
        <a:spcAft>
          <a:spcPct val="0"/>
        </a:spcAft>
        <a:buFont typeface="Arial" charset="0"/>
        <a:buChar char="•"/>
        <a:defRPr sz="15400" kern="1200">
          <a:solidFill>
            <a:schemeClr val="tx1"/>
          </a:solidFill>
          <a:latin typeface="+mn-lt"/>
          <a:ea typeface="ＭＳ Ｐゴシック" pitchFamily="-108" charset="-128"/>
          <a:cs typeface="ＭＳ Ｐゴシック" pitchFamily="-108" charset="-128"/>
        </a:defRPr>
      </a:lvl1pPr>
      <a:lvl2pPr marL="3565525" indent="-1371600" algn="l" defTabSz="2193925" rtl="0" eaLnBrk="1" fontAlgn="base" hangingPunct="1">
        <a:spcBef>
          <a:spcPct val="20000"/>
        </a:spcBef>
        <a:spcAft>
          <a:spcPct val="0"/>
        </a:spcAft>
        <a:buFont typeface="Arial" charset="0"/>
        <a:buChar char="–"/>
        <a:defRPr sz="13400" kern="1200">
          <a:solidFill>
            <a:schemeClr val="tx1"/>
          </a:solidFill>
          <a:latin typeface="+mn-lt"/>
          <a:ea typeface="ＭＳ Ｐゴシック" pitchFamily="-108" charset="-128"/>
          <a:cs typeface="+mn-cs"/>
        </a:defRPr>
      </a:lvl2pPr>
      <a:lvl3pPr marL="5486400" indent="-1096963" algn="l" defTabSz="2193925" rtl="0" eaLnBrk="1" fontAlgn="base" hangingPunct="1">
        <a:spcBef>
          <a:spcPct val="20000"/>
        </a:spcBef>
        <a:spcAft>
          <a:spcPct val="0"/>
        </a:spcAft>
        <a:buFont typeface="Arial" charset="0"/>
        <a:buChar char="•"/>
        <a:defRPr sz="11500" kern="1200">
          <a:solidFill>
            <a:schemeClr val="tx1"/>
          </a:solidFill>
          <a:latin typeface="+mn-lt"/>
          <a:ea typeface="ＭＳ Ｐゴシック" pitchFamily="-108" charset="-128"/>
          <a:cs typeface="+mn-cs"/>
        </a:defRPr>
      </a:lvl3pPr>
      <a:lvl4pPr marL="7680325" indent="-1096963" algn="l" defTabSz="2193925" rtl="0" eaLnBrk="1" fontAlgn="base" hangingPunct="1">
        <a:spcBef>
          <a:spcPct val="20000"/>
        </a:spcBef>
        <a:spcAft>
          <a:spcPct val="0"/>
        </a:spcAft>
        <a:buFont typeface="Arial" charset="0"/>
        <a:buChar char="–"/>
        <a:defRPr sz="9600" kern="1200">
          <a:solidFill>
            <a:schemeClr val="tx1"/>
          </a:solidFill>
          <a:latin typeface="+mn-lt"/>
          <a:ea typeface="ＭＳ Ｐゴシック" pitchFamily="-108" charset="-128"/>
          <a:cs typeface="+mn-cs"/>
        </a:defRPr>
      </a:lvl4pPr>
      <a:lvl5pPr marL="9874250" indent="-1096963" algn="l" defTabSz="2193925" rtl="0" eaLnBrk="1" fontAlgn="base" hangingPunct="1">
        <a:spcBef>
          <a:spcPct val="20000"/>
        </a:spcBef>
        <a:spcAft>
          <a:spcPct val="0"/>
        </a:spcAft>
        <a:buFont typeface="Arial" charset="0"/>
        <a:buChar char="»"/>
        <a:defRPr sz="9600" kern="1200">
          <a:solidFill>
            <a:schemeClr val="tx1"/>
          </a:solidFill>
          <a:latin typeface="+mn-lt"/>
          <a:ea typeface="ＭＳ Ｐゴシック" pitchFamily="-108" charset="-128"/>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9.jp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gs>
            <a:gs pos="3999">
              <a:srgbClr val="FFFFFF"/>
            </a:gs>
            <a:gs pos="100000">
              <a:srgbClr val="5771A1"/>
            </a:gs>
          </a:gsLst>
          <a:lin ang="5400000"/>
        </a:gradFill>
        <a:effectLst/>
      </p:bgPr>
    </p:bg>
    <p:spTree>
      <p:nvGrpSpPr>
        <p:cNvPr id="1" name=""/>
        <p:cNvGrpSpPr/>
        <p:nvPr/>
      </p:nvGrpSpPr>
      <p:grpSpPr>
        <a:xfrm>
          <a:off x="0" y="0"/>
          <a:ext cx="0" cy="0"/>
          <a:chOff x="0" y="0"/>
          <a:chExt cx="0" cy="0"/>
        </a:xfrm>
      </p:grpSpPr>
      <p:sp>
        <p:nvSpPr>
          <p:cNvPr id="16386" name="Rectangle 5"/>
          <p:cNvSpPr>
            <a:spLocks noChangeArrowheads="1"/>
          </p:cNvSpPr>
          <p:nvPr/>
        </p:nvSpPr>
        <p:spPr bwMode="auto">
          <a:xfrm>
            <a:off x="1143000" y="3125787"/>
            <a:ext cx="20457750" cy="1292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243" tIns="45614" rIns="91243" bIns="45614">
            <a:spAutoFit/>
          </a:bodyPr>
          <a:lstStyle>
            <a:lvl1pPr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eaLnBrk="1" hangingPunct="1">
              <a:spcBef>
                <a:spcPct val="50000"/>
              </a:spcBef>
            </a:pPr>
            <a:r>
              <a:rPr lang="en-US" altLang="en-US" sz="5000" b="1" dirty="0" smtClean="0"/>
              <a:t>Sarah Hoover, Caitlin Crane, and JoAnn Jacoby</a:t>
            </a:r>
            <a:r>
              <a:rPr lang="en-US" altLang="en-US" sz="4800" b="1" dirty="0"/>
              <a:t/>
            </a:r>
            <a:br>
              <a:rPr lang="en-US" altLang="en-US" sz="4800" b="1" dirty="0"/>
            </a:br>
            <a:r>
              <a:rPr lang="en-US" altLang="en-US" sz="2800" b="1" dirty="0" smtClean="0"/>
              <a:t>Reference, Research, and Scholarly Services, University Library, </a:t>
            </a:r>
            <a:r>
              <a:rPr lang="en-US" altLang="en-US" sz="2800" b="1" dirty="0"/>
              <a:t>University of Illinois at Urbana-Champaign</a:t>
            </a:r>
          </a:p>
        </p:txBody>
      </p:sp>
      <p:cxnSp>
        <p:nvCxnSpPr>
          <p:cNvPr id="70" name="Straight Connector 69"/>
          <p:cNvCxnSpPr>
            <a:cxnSpLocks noChangeShapeType="1"/>
          </p:cNvCxnSpPr>
          <p:nvPr/>
        </p:nvCxnSpPr>
        <p:spPr bwMode="auto">
          <a:xfrm>
            <a:off x="0" y="4799012"/>
            <a:ext cx="43891200" cy="1588"/>
          </a:xfrm>
          <a:prstGeom prst="line">
            <a:avLst/>
          </a:prstGeom>
          <a:noFill/>
          <a:ln w="76200">
            <a:solidFill>
              <a:schemeClr val="bg1"/>
            </a:solidFill>
            <a:round/>
            <a:headEnd/>
            <a:tailEnd/>
          </a:ln>
          <a:effectLst>
            <a:outerShdw blurRad="40000" dist="23000" dir="5400000" rotWithShape="0">
              <a:srgbClr val="808080">
                <a:alpha val="34999"/>
              </a:srgbClr>
            </a:outerShdw>
          </a:effectLst>
          <a:extLst>
            <a:ext uri="{909E8E84-426E-40dd-AFC4-6F175D3DCCD1}">
              <a14:hiddenFill xmlns="" xmlns:a14="http://schemas.microsoft.com/office/drawing/2010/main">
                <a:noFill/>
              </a14:hiddenFill>
            </a:ext>
          </a:extLst>
        </p:spPr>
      </p:cxnSp>
      <p:sp>
        <p:nvSpPr>
          <p:cNvPr id="16388" name="TextBox 91"/>
          <p:cNvSpPr txBox="1">
            <a:spLocks noChangeArrowheads="1"/>
          </p:cNvSpPr>
          <p:nvPr/>
        </p:nvSpPr>
        <p:spPr bwMode="auto">
          <a:xfrm>
            <a:off x="1143000" y="762000"/>
            <a:ext cx="41605200" cy="2308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eaLnBrk="1" hangingPunct="1"/>
            <a:r>
              <a:rPr lang="en-US" altLang="en-US" sz="7200" dirty="0" smtClean="0">
                <a:solidFill>
                  <a:schemeClr val="tx2"/>
                </a:solidFill>
                <a:latin typeface="Arial Black" pitchFamily="-65" charset="0"/>
              </a:rPr>
              <a:t>More than a Space: </a:t>
            </a:r>
          </a:p>
          <a:p>
            <a:pPr eaLnBrk="1" hangingPunct="1"/>
            <a:r>
              <a:rPr lang="en-US" altLang="en-US" sz="7200" dirty="0" smtClean="0">
                <a:solidFill>
                  <a:schemeClr val="tx2"/>
                </a:solidFill>
                <a:latin typeface="Arial Black" pitchFamily="-65" charset="0"/>
              </a:rPr>
              <a:t>A History of Central Reference Services at the University of Illinois Library</a:t>
            </a:r>
            <a:endParaRPr lang="en-US" altLang="en-US" sz="7200" dirty="0">
              <a:solidFill>
                <a:schemeClr val="tx2"/>
              </a:solidFill>
              <a:latin typeface="Arial Black" pitchFamily="-65" charset="0"/>
            </a:endParaRPr>
          </a:p>
        </p:txBody>
      </p:sp>
      <p:sp>
        <p:nvSpPr>
          <p:cNvPr id="51" name="Rectangle 50"/>
          <p:cNvSpPr>
            <a:spLocks noChangeArrowheads="1"/>
          </p:cNvSpPr>
          <p:nvPr/>
        </p:nvSpPr>
        <p:spPr bwMode="auto">
          <a:xfrm>
            <a:off x="482482" y="5638800"/>
            <a:ext cx="4388780" cy="6076113"/>
          </a:xfrm>
          <a:prstGeom prst="rect">
            <a:avLst/>
          </a:prstGeom>
          <a:solidFill>
            <a:schemeClr val="bg1"/>
          </a:solidFill>
          <a:ln w="9525">
            <a:noFill/>
            <a:miter lim="800000"/>
            <a:headEnd/>
            <a:tailEnd/>
          </a:ln>
        </p:spPr>
        <p:txBody>
          <a:bodyPr lIns="360000" tIns="360000" rIns="360000" bIns="360000"/>
          <a:lstStyle>
            <a:lvl1pPr marL="381000" indent="-381000"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marL="0" indent="0" eaLnBrk="1" hangingPunct="1">
              <a:spcBef>
                <a:spcPts val="0"/>
              </a:spcBef>
            </a:pPr>
            <a:r>
              <a:rPr lang="en-GB" altLang="en-US" sz="3200" b="1" dirty="0" smtClean="0">
                <a:latin typeface="Garamond" panose="02020404030301010803" pitchFamily="18" charset="0"/>
              </a:rPr>
              <a:t>Sept. 1897 </a:t>
            </a:r>
            <a:r>
              <a:rPr lang="en-GB" altLang="en-US" sz="3200" dirty="0" smtClean="0">
                <a:latin typeface="Garamond" panose="02020404030301010803" pitchFamily="18" charset="0"/>
              </a:rPr>
              <a:t>– The first dedicated Library building on campus (now </a:t>
            </a:r>
            <a:r>
              <a:rPr lang="en-GB" altLang="en-US" sz="3200" dirty="0" err="1" smtClean="0">
                <a:latin typeface="Garamond" panose="02020404030301010803" pitchFamily="18" charset="0"/>
              </a:rPr>
              <a:t>Altgeld</a:t>
            </a:r>
            <a:r>
              <a:rPr lang="en-GB" altLang="en-US" sz="3200" dirty="0" smtClean="0">
                <a:latin typeface="Garamond" panose="02020404030301010803" pitchFamily="18" charset="0"/>
              </a:rPr>
              <a:t> Hall) is opened</a:t>
            </a:r>
            <a:r>
              <a:rPr lang="en-US" sz="3200" dirty="0">
                <a:latin typeface="Garamond" panose="02020404030301010803" pitchFamily="18" charset="0"/>
              </a:rPr>
              <a:t> with the first professionally trained librarian of the university as its head and the first dedicated reference librarian on its </a:t>
            </a:r>
            <a:r>
              <a:rPr lang="en-US" sz="3200" dirty="0" smtClean="0">
                <a:latin typeface="Garamond" panose="02020404030301010803" pitchFamily="18" charset="0"/>
              </a:rPr>
              <a:t>staff.</a:t>
            </a:r>
            <a:endParaRPr lang="en-GB" altLang="en-US" sz="3200" dirty="0">
              <a:latin typeface="Garamond" panose="02020404030301010803" pitchFamily="18" charset="0"/>
            </a:endParaRPr>
          </a:p>
          <a:p>
            <a:pPr eaLnBrk="1" hangingPunct="1"/>
            <a:endParaRPr lang="en-US" altLang="en-US" sz="2400" b="1" dirty="0">
              <a:latin typeface="Garamond" panose="02020404030301010803" pitchFamily="18" charset="0"/>
            </a:endParaRPr>
          </a:p>
        </p:txBody>
      </p:sp>
      <p:sp>
        <p:nvSpPr>
          <p:cNvPr id="2" name="Right Arrow 1"/>
          <p:cNvSpPr/>
          <p:nvPr/>
        </p:nvSpPr>
        <p:spPr>
          <a:xfrm>
            <a:off x="457201" y="15720219"/>
            <a:ext cx="42900599" cy="3382962"/>
          </a:xfrm>
          <a:prstGeom prst="rightArrow">
            <a:avLst/>
          </a:prstGeom>
          <a:gradFill>
            <a:gsLst>
              <a:gs pos="100000">
                <a:schemeClr val="tx2"/>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pic>
        <p:nvPicPr>
          <p:cNvPr id="16411" name="Picture 27" descr="http://explorecu.org/archive/files/bed3d62e2c68f9e710d2e2f72d93a5e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513" y="12095913"/>
            <a:ext cx="5044576" cy="4014642"/>
          </a:xfrm>
          <a:prstGeom prst="rect">
            <a:avLst/>
          </a:prstGeom>
          <a:noFill/>
          <a:extLst>
            <a:ext uri="{909E8E84-426E-40dd-AFC4-6F175D3DCCD1}">
              <a14:hiddenFill xmlns="" xmlns:a14="http://schemas.microsoft.com/office/drawing/2010/main">
                <a:solidFill>
                  <a:srgbClr val="FFFFFF"/>
                </a:solidFill>
              </a14:hiddenFill>
            </a:ext>
          </a:extLst>
        </p:spPr>
      </p:pic>
      <p:pic>
        <p:nvPicPr>
          <p:cNvPr id="16415" name="Picture 31" descr="http://explorecu.org/archive/files/8f7eef3869fed491f2fcb4b02c03156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4313" y="6153943"/>
            <a:ext cx="5121032" cy="4038600"/>
          </a:xfrm>
          <a:prstGeom prst="rect">
            <a:avLst/>
          </a:prstGeom>
          <a:noFill/>
          <a:extLst>
            <a:ext uri="{909E8E84-426E-40dd-AFC4-6F175D3DCCD1}">
              <a14:hiddenFill xmlns="" xmlns:a14="http://schemas.microsoft.com/office/drawing/2010/main">
                <a:solidFill>
                  <a:srgbClr val="FFFFFF"/>
                </a:solidFill>
              </a14:hiddenFill>
            </a:ext>
          </a:extLst>
        </p:spPr>
      </p:pic>
      <p:sp>
        <p:nvSpPr>
          <p:cNvPr id="31" name="Rectangle 30"/>
          <p:cNvSpPr>
            <a:spLocks noChangeArrowheads="1"/>
          </p:cNvSpPr>
          <p:nvPr/>
        </p:nvSpPr>
        <p:spPr bwMode="auto">
          <a:xfrm>
            <a:off x="5943600" y="11213075"/>
            <a:ext cx="4953000" cy="4897480"/>
          </a:xfrm>
          <a:prstGeom prst="rect">
            <a:avLst/>
          </a:prstGeom>
          <a:solidFill>
            <a:schemeClr val="bg1"/>
          </a:solidFill>
          <a:ln w="9525">
            <a:noFill/>
            <a:miter lim="800000"/>
            <a:headEnd/>
            <a:tailEnd/>
          </a:ln>
        </p:spPr>
        <p:txBody>
          <a:bodyPr lIns="360000" tIns="360000" rIns="360000" bIns="360000"/>
          <a:lstStyle>
            <a:lvl1pPr marL="381000" indent="-381000"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marL="0" indent="0" eaLnBrk="1" hangingPunct="1">
              <a:spcBef>
                <a:spcPts val="0"/>
              </a:spcBef>
            </a:pPr>
            <a:r>
              <a:rPr lang="en-GB" altLang="en-US" sz="3200" b="1" dirty="0" smtClean="0">
                <a:latin typeface="Garamond" panose="02020404030301010803" pitchFamily="18" charset="0"/>
              </a:rPr>
              <a:t>Summer 1916</a:t>
            </a:r>
            <a:r>
              <a:rPr lang="en-GB" altLang="en-US" sz="3200" dirty="0">
                <a:latin typeface="Garamond" panose="02020404030301010803" pitchFamily="18" charset="0"/>
              </a:rPr>
              <a:t> </a:t>
            </a:r>
            <a:r>
              <a:rPr lang="en-GB" altLang="en-US" sz="3200" dirty="0" smtClean="0">
                <a:latin typeface="Garamond" panose="02020404030301010803" pitchFamily="18" charset="0"/>
              </a:rPr>
              <a:t>– The Reference Department b</a:t>
            </a:r>
            <a:r>
              <a:rPr lang="en-US" sz="3200" dirty="0" err="1" smtClean="0">
                <a:latin typeface="Garamond" panose="02020404030301010803" pitchFamily="18" charset="0"/>
              </a:rPr>
              <a:t>egins</a:t>
            </a:r>
            <a:r>
              <a:rPr lang="en-US" sz="3200" dirty="0" smtClean="0">
                <a:latin typeface="Garamond" panose="02020404030301010803" pitchFamily="18" charset="0"/>
              </a:rPr>
              <a:t> the </a:t>
            </a:r>
            <a:r>
              <a:rPr lang="en-US" sz="3200" dirty="0">
                <a:latin typeface="Garamond" panose="02020404030301010803" pitchFamily="18" charset="0"/>
              </a:rPr>
              <a:t>practice of </a:t>
            </a:r>
            <a:r>
              <a:rPr lang="en-US" sz="3200" dirty="0" smtClean="0">
                <a:latin typeface="Garamond" panose="02020404030301010803" pitchFamily="18" charset="0"/>
              </a:rPr>
              <a:t>placing materials</a:t>
            </a:r>
            <a:r>
              <a:rPr lang="en-US" sz="3200" dirty="0">
                <a:latin typeface="Garamond" panose="02020404030301010803" pitchFamily="18" charset="0"/>
              </a:rPr>
              <a:t>, such as railway literature, on a table </a:t>
            </a:r>
            <a:r>
              <a:rPr lang="en-US" sz="3200" dirty="0" smtClean="0">
                <a:latin typeface="Garamond" panose="02020404030301010803" pitchFamily="18" charset="0"/>
              </a:rPr>
              <a:t>for </a:t>
            </a:r>
            <a:r>
              <a:rPr lang="en-US" sz="3200" dirty="0">
                <a:latin typeface="Garamond" panose="02020404030301010803" pitchFamily="18" charset="0"/>
              </a:rPr>
              <a:t>the benefit of </a:t>
            </a:r>
            <a:r>
              <a:rPr lang="en-US" sz="3200" dirty="0" smtClean="0">
                <a:latin typeface="Garamond" panose="02020404030301010803" pitchFamily="18" charset="0"/>
              </a:rPr>
              <a:t>travelers. These materials later become known as the “vacation collection.”</a:t>
            </a:r>
            <a:endParaRPr lang="en-US" altLang="en-US" sz="2400" b="1" dirty="0">
              <a:latin typeface="Garamond" panose="02020404030301010803" pitchFamily="18" charset="0"/>
            </a:endParaRPr>
          </a:p>
        </p:txBody>
      </p:sp>
      <p:sp>
        <p:nvSpPr>
          <p:cNvPr id="33" name="Rectangle 32"/>
          <p:cNvSpPr>
            <a:spLocks noChangeArrowheads="1"/>
          </p:cNvSpPr>
          <p:nvPr/>
        </p:nvSpPr>
        <p:spPr bwMode="auto">
          <a:xfrm>
            <a:off x="501409" y="18740366"/>
            <a:ext cx="8337791" cy="3433833"/>
          </a:xfrm>
          <a:prstGeom prst="rect">
            <a:avLst/>
          </a:prstGeom>
          <a:solidFill>
            <a:schemeClr val="bg1"/>
          </a:solidFill>
          <a:ln w="9525">
            <a:noFill/>
            <a:miter lim="800000"/>
            <a:headEnd/>
            <a:tailEnd/>
          </a:ln>
        </p:spPr>
        <p:txBody>
          <a:bodyPr lIns="360000" tIns="360000" rIns="360000" bIns="360000"/>
          <a:lstStyle>
            <a:lvl1pPr marL="381000" indent="-381000"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marL="0" eaLnBrk="1" hangingPunct="1">
              <a:spcBef>
                <a:spcPct val="50000"/>
              </a:spcBef>
            </a:pPr>
            <a:r>
              <a:rPr lang="en-US" sz="3200" b="1" cap="small" dirty="0" smtClean="0">
                <a:latin typeface="Garamond" panose="02020404030301010803" pitchFamily="18" charset="0"/>
              </a:rPr>
              <a:t>1897-1926: </a:t>
            </a:r>
            <a:r>
              <a:rPr lang="en-US" altLang="en-US" sz="3200" dirty="0" smtClean="0">
                <a:latin typeface="Garamond" panose="02020404030301010803" pitchFamily="18" charset="0"/>
              </a:rPr>
              <a:t>Reference questions are answered in-person, through correspondence, and later by phone. The Library fields questions from </a:t>
            </a:r>
            <a:r>
              <a:rPr lang="en-US" sz="3200" dirty="0" smtClean="0">
                <a:latin typeface="Garamond" panose="02020404030301010803" pitchFamily="18" charset="0"/>
              </a:rPr>
              <a:t>other </a:t>
            </a:r>
            <a:r>
              <a:rPr lang="en-US" sz="3200" dirty="0">
                <a:latin typeface="Garamond" panose="02020404030301010803" pitchFamily="18" charset="0"/>
              </a:rPr>
              <a:t>libraries, government organizations, </a:t>
            </a:r>
            <a:r>
              <a:rPr lang="en-US" sz="3200" dirty="0" smtClean="0">
                <a:latin typeface="Garamond" panose="02020404030301010803" pitchFamily="18" charset="0"/>
              </a:rPr>
              <a:t>school-age </a:t>
            </a:r>
            <a:r>
              <a:rPr lang="en-US" sz="3200" dirty="0">
                <a:latin typeface="Garamond" panose="02020404030301010803" pitchFamily="18" charset="0"/>
              </a:rPr>
              <a:t>students, business firms, and women’s </a:t>
            </a:r>
            <a:r>
              <a:rPr lang="en-US" sz="3200" dirty="0" smtClean="0">
                <a:latin typeface="Garamond" panose="02020404030301010803" pitchFamily="18" charset="0"/>
              </a:rPr>
              <a:t>clubs, as well as from Illinois students and faculty. </a:t>
            </a:r>
            <a:endParaRPr lang="en-US" altLang="en-US" sz="3200" b="1" dirty="0">
              <a:latin typeface="Garamond" panose="02020404030301010803" pitchFamily="18" charset="0"/>
            </a:endParaRPr>
          </a:p>
        </p:txBody>
      </p:sp>
      <p:sp>
        <p:nvSpPr>
          <p:cNvPr id="34" name="Rectangle 33"/>
          <p:cNvSpPr>
            <a:spLocks noChangeArrowheads="1"/>
          </p:cNvSpPr>
          <p:nvPr/>
        </p:nvSpPr>
        <p:spPr bwMode="auto">
          <a:xfrm>
            <a:off x="20411039" y="11213074"/>
            <a:ext cx="10068961" cy="4897481"/>
          </a:xfrm>
          <a:prstGeom prst="rect">
            <a:avLst/>
          </a:prstGeom>
          <a:solidFill>
            <a:schemeClr val="bg1"/>
          </a:solidFill>
          <a:ln w="9525">
            <a:noFill/>
            <a:miter lim="800000"/>
            <a:headEnd/>
            <a:tailEnd/>
          </a:ln>
        </p:spPr>
        <p:txBody>
          <a:bodyPr lIns="360000" tIns="360000" rIns="360000" bIns="360000"/>
          <a:lstStyle>
            <a:lvl1pPr marL="381000" indent="-381000"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marL="0" eaLnBrk="1" hangingPunct="1">
              <a:spcBef>
                <a:spcPct val="50000"/>
              </a:spcBef>
            </a:pPr>
            <a:r>
              <a:rPr lang="en-GB" altLang="en-US" sz="3200" b="1" dirty="0" smtClean="0">
                <a:latin typeface="Garamond" panose="02020404030301010803" pitchFamily="18" charset="0"/>
              </a:rPr>
              <a:t>Mar. 1955 </a:t>
            </a:r>
            <a:r>
              <a:rPr lang="en-GB" altLang="en-US" sz="3200" dirty="0" smtClean="0">
                <a:latin typeface="Garamond" panose="02020404030301010803" pitchFamily="18" charset="0"/>
              </a:rPr>
              <a:t>– A micro</a:t>
            </a:r>
            <a:r>
              <a:rPr lang="en-US" sz="3200" dirty="0" smtClean="0">
                <a:latin typeface="Garamond" panose="02020404030301010803" pitchFamily="18" charset="0"/>
              </a:rPr>
              <a:t>film </a:t>
            </a:r>
            <a:r>
              <a:rPr lang="en-US" sz="3200" dirty="0">
                <a:latin typeface="Garamond" panose="02020404030301010803" pitchFamily="18" charset="0"/>
              </a:rPr>
              <a:t>reader </a:t>
            </a:r>
            <a:r>
              <a:rPr lang="en-US" sz="3200" dirty="0" smtClean="0">
                <a:latin typeface="Garamond" panose="02020404030301010803" pitchFamily="18" charset="0"/>
              </a:rPr>
              <a:t>is </a:t>
            </a:r>
            <a:r>
              <a:rPr lang="en-US" sz="3200" dirty="0">
                <a:latin typeface="Garamond" panose="02020404030301010803" pitchFamily="18" charset="0"/>
              </a:rPr>
              <a:t>installed in the </a:t>
            </a:r>
            <a:r>
              <a:rPr lang="en-US" sz="3200" dirty="0" smtClean="0">
                <a:latin typeface="Garamond" panose="02020404030301010803" pitchFamily="18" charset="0"/>
              </a:rPr>
              <a:t>Reading </a:t>
            </a:r>
            <a:r>
              <a:rPr lang="en-US" sz="3200" dirty="0">
                <a:latin typeface="Garamond" panose="02020404030301010803" pitchFamily="18" charset="0"/>
              </a:rPr>
              <a:t>Room to make microfilms of the New York </a:t>
            </a:r>
            <a:r>
              <a:rPr lang="en-US" sz="3200" dirty="0" smtClean="0">
                <a:latin typeface="Garamond" panose="02020404030301010803" pitchFamily="18" charset="0"/>
              </a:rPr>
              <a:t>Times accessible to undergraduates. </a:t>
            </a:r>
          </a:p>
          <a:p>
            <a:pPr marL="0" eaLnBrk="1" hangingPunct="1">
              <a:spcBef>
                <a:spcPct val="50000"/>
              </a:spcBef>
            </a:pPr>
            <a:r>
              <a:rPr lang="en-US" altLang="en-US" sz="3200" b="1" dirty="0" smtClean="0">
                <a:latin typeface="Garamond" panose="02020404030301010803" pitchFamily="18" charset="0"/>
              </a:rPr>
              <a:t>1956</a:t>
            </a:r>
            <a:r>
              <a:rPr lang="en-US" altLang="en-US" sz="3200" dirty="0" smtClean="0">
                <a:latin typeface="Garamond" panose="02020404030301010803" pitchFamily="18" charset="0"/>
              </a:rPr>
              <a:t> – Fl</a:t>
            </a:r>
            <a:r>
              <a:rPr lang="en-US" sz="3200" dirty="0" smtClean="0">
                <a:latin typeface="Garamond" panose="02020404030301010803" pitchFamily="18" charset="0"/>
              </a:rPr>
              <a:t>uorescent </a:t>
            </a:r>
            <a:r>
              <a:rPr lang="en-US" sz="3200" dirty="0">
                <a:latin typeface="Garamond" panose="02020404030301010803" pitchFamily="18" charset="0"/>
              </a:rPr>
              <a:t>lights a</a:t>
            </a:r>
            <a:r>
              <a:rPr lang="en-US" sz="3200" dirty="0" smtClean="0">
                <a:latin typeface="Garamond" panose="02020404030301010803" pitchFamily="18" charset="0"/>
              </a:rPr>
              <a:t>re </a:t>
            </a:r>
            <a:r>
              <a:rPr lang="en-US" sz="3200" dirty="0">
                <a:latin typeface="Garamond" panose="02020404030301010803" pitchFamily="18" charset="0"/>
              </a:rPr>
              <a:t>installed in the Reference Room, a change </a:t>
            </a:r>
            <a:r>
              <a:rPr lang="en-US" sz="3200" dirty="0" smtClean="0">
                <a:latin typeface="Garamond" panose="02020404030301010803" pitchFamily="18" charset="0"/>
              </a:rPr>
              <a:t>that is </a:t>
            </a:r>
            <a:r>
              <a:rPr lang="en-US" sz="3200" dirty="0">
                <a:latin typeface="Garamond" panose="02020404030301010803" pitchFamily="18" charset="0"/>
              </a:rPr>
              <a:t>welcomed at the time for making it the “only sufficiently lighted public service area in the entire building to avoid eye </a:t>
            </a:r>
            <a:r>
              <a:rPr lang="en-US" sz="3200" dirty="0" smtClean="0">
                <a:latin typeface="Garamond" panose="02020404030301010803" pitchFamily="18" charset="0"/>
              </a:rPr>
              <a:t>strain.”</a:t>
            </a:r>
          </a:p>
          <a:p>
            <a:pPr marL="0" eaLnBrk="1" hangingPunct="1">
              <a:spcBef>
                <a:spcPct val="50000"/>
              </a:spcBef>
            </a:pPr>
            <a:r>
              <a:rPr lang="en-US" sz="3200" b="1" dirty="0" smtClean="0">
                <a:latin typeface="Garamond" panose="02020404030301010803" pitchFamily="18" charset="0"/>
              </a:rPr>
              <a:t>1965-66 </a:t>
            </a:r>
            <a:r>
              <a:rPr lang="en-US" sz="3200" dirty="0" smtClean="0">
                <a:latin typeface="Garamond" panose="02020404030301010803" pitchFamily="18" charset="0"/>
              </a:rPr>
              <a:t>– Air conditioning is installed in the Main Library. </a:t>
            </a:r>
            <a:endParaRPr lang="en-US" altLang="en-US" sz="3200" dirty="0">
              <a:latin typeface="Garamond" panose="02020404030301010803" pitchFamily="18" charset="0"/>
            </a:endParaRPr>
          </a:p>
        </p:txBody>
      </p:sp>
      <p:pic>
        <p:nvPicPr>
          <p:cNvPr id="16417" name="Picture 33" descr="http://explorecu.org/archive/files/d4e6a10f7e57321bd66e82e9ad515ec0.jpg"/>
          <p:cNvPicPr>
            <a:picLocks noChangeAspect="1" noChangeArrowheads="1"/>
          </p:cNvPicPr>
          <p:nvPr/>
        </p:nvPicPr>
        <p:blipFill rotWithShape="1">
          <a:blip r:embed="rId5">
            <a:extLst>
              <a:ext uri="{28A0092B-C50C-407E-A947-70E740481C1C}">
                <a14:useLocalDpi xmlns:a14="http://schemas.microsoft.com/office/drawing/2010/main" val="0"/>
              </a:ext>
            </a:extLst>
          </a:blip>
          <a:srcRect t="1" b="1492"/>
          <a:stretch/>
        </p:blipFill>
        <p:spPr bwMode="auto">
          <a:xfrm>
            <a:off x="17130009" y="5257799"/>
            <a:ext cx="6662310" cy="5246333"/>
          </a:xfrm>
          <a:prstGeom prst="rect">
            <a:avLst/>
          </a:prstGeom>
          <a:noFill/>
          <a:extLst>
            <a:ext uri="{909E8E84-426E-40dd-AFC4-6F175D3DCCD1}">
              <a14:hiddenFill xmlns="" xmlns:a14="http://schemas.microsoft.com/office/drawing/2010/main">
                <a:solidFill>
                  <a:srgbClr val="FFFFFF"/>
                </a:solidFill>
              </a14:hiddenFill>
            </a:ext>
          </a:extLst>
        </p:spPr>
      </p:pic>
      <p:sp>
        <p:nvSpPr>
          <p:cNvPr id="36" name="Rectangle 35"/>
          <p:cNvSpPr>
            <a:spLocks noChangeArrowheads="1"/>
          </p:cNvSpPr>
          <p:nvPr/>
        </p:nvSpPr>
        <p:spPr bwMode="auto">
          <a:xfrm>
            <a:off x="11371875" y="11213075"/>
            <a:ext cx="8621100" cy="4897480"/>
          </a:xfrm>
          <a:prstGeom prst="rect">
            <a:avLst/>
          </a:prstGeom>
          <a:solidFill>
            <a:schemeClr val="bg1"/>
          </a:solidFill>
          <a:ln w="9525">
            <a:noFill/>
            <a:miter lim="800000"/>
            <a:headEnd/>
            <a:tailEnd/>
          </a:ln>
        </p:spPr>
        <p:txBody>
          <a:bodyPr lIns="360000" tIns="360000" rIns="360000" bIns="360000"/>
          <a:lstStyle>
            <a:lvl1pPr marL="381000" indent="-381000"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marL="0" eaLnBrk="1" hangingPunct="1">
              <a:spcBef>
                <a:spcPct val="50000"/>
              </a:spcBef>
            </a:pPr>
            <a:r>
              <a:rPr lang="en-GB" altLang="en-US" sz="3200" b="1" dirty="0" smtClean="0">
                <a:latin typeface="Garamond" panose="02020404030301010803" pitchFamily="18" charset="0"/>
              </a:rPr>
              <a:t>Sept. 1937 </a:t>
            </a:r>
            <a:r>
              <a:rPr lang="en-GB" altLang="en-US" sz="3200" dirty="0" smtClean="0">
                <a:latin typeface="Garamond" panose="02020404030301010803" pitchFamily="18" charset="0"/>
              </a:rPr>
              <a:t>– A separate Information Desk opens in the central second floor area. Assistants at the desk focus on </a:t>
            </a:r>
            <a:r>
              <a:rPr lang="en-US" sz="3200" dirty="0" smtClean="0">
                <a:latin typeface="Garamond" panose="02020404030301010803" pitchFamily="18" charset="0"/>
              </a:rPr>
              <a:t>instructing </a:t>
            </a:r>
            <a:r>
              <a:rPr lang="en-US" sz="3200" dirty="0">
                <a:latin typeface="Garamond" panose="02020404030301010803" pitchFamily="18" charset="0"/>
              </a:rPr>
              <a:t>patrons on the use of the card catalog and shelf list; helping patrons locate specific titles; suggesting subject headings for subject searches; and answering general information questions about campus and the library. 6,370 questions a</a:t>
            </a:r>
            <a:r>
              <a:rPr lang="en-US" sz="3200" dirty="0" smtClean="0">
                <a:latin typeface="Garamond" panose="02020404030301010803" pitchFamily="18" charset="0"/>
              </a:rPr>
              <a:t>re </a:t>
            </a:r>
            <a:r>
              <a:rPr lang="en-US" sz="3200" dirty="0">
                <a:latin typeface="Garamond" panose="02020404030301010803" pitchFamily="18" charset="0"/>
              </a:rPr>
              <a:t>recorded at this desk in its first </a:t>
            </a:r>
            <a:r>
              <a:rPr lang="en-US" sz="3200" dirty="0" smtClean="0">
                <a:latin typeface="Garamond" panose="02020404030301010803" pitchFamily="18" charset="0"/>
              </a:rPr>
              <a:t>year.</a:t>
            </a:r>
            <a:endParaRPr lang="en-US" altLang="en-US" sz="3200" b="1" dirty="0">
              <a:latin typeface="Garamond" panose="02020404030301010803" pitchFamily="18" charset="0"/>
            </a:endParaRPr>
          </a:p>
        </p:txBody>
      </p:sp>
      <p:sp>
        <p:nvSpPr>
          <p:cNvPr id="37" name="Rectangle 36"/>
          <p:cNvSpPr>
            <a:spLocks noChangeArrowheads="1"/>
          </p:cNvSpPr>
          <p:nvPr/>
        </p:nvSpPr>
        <p:spPr bwMode="auto">
          <a:xfrm>
            <a:off x="9260561" y="18740366"/>
            <a:ext cx="7455813" cy="5143501"/>
          </a:xfrm>
          <a:prstGeom prst="rect">
            <a:avLst/>
          </a:prstGeom>
          <a:solidFill>
            <a:schemeClr val="bg1"/>
          </a:solidFill>
          <a:ln w="9525">
            <a:noFill/>
            <a:miter lim="800000"/>
            <a:headEnd/>
            <a:tailEnd/>
          </a:ln>
        </p:spPr>
        <p:txBody>
          <a:bodyPr lIns="360000" tIns="360000" rIns="360000" bIns="360000"/>
          <a:lstStyle>
            <a:lvl1pPr marL="381000" indent="-381000"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marL="0" eaLnBrk="1" hangingPunct="1">
              <a:spcBef>
                <a:spcPct val="50000"/>
              </a:spcBef>
            </a:pPr>
            <a:r>
              <a:rPr lang="en-US" sz="3200" b="1" cap="small" dirty="0" smtClean="0">
                <a:latin typeface="Garamond" panose="02020404030301010803" pitchFamily="18" charset="0"/>
              </a:rPr>
              <a:t>1926-1950: </a:t>
            </a:r>
            <a:r>
              <a:rPr lang="en-US" sz="3200" dirty="0" smtClean="0">
                <a:latin typeface="Garamond" panose="02020404030301010803" pitchFamily="18" charset="0"/>
              </a:rPr>
              <a:t>The popular </a:t>
            </a:r>
            <a:r>
              <a:rPr lang="en-US" sz="3200" dirty="0">
                <a:latin typeface="Garamond" panose="02020404030301010803" pitchFamily="18" charset="0"/>
              </a:rPr>
              <a:t>practice of putting out a </a:t>
            </a:r>
            <a:r>
              <a:rPr lang="en-US" sz="3200" dirty="0" smtClean="0">
                <a:latin typeface="Garamond" panose="02020404030301010803" pitchFamily="18" charset="0"/>
              </a:rPr>
              <a:t>“vacation collection” </a:t>
            </a:r>
            <a:r>
              <a:rPr lang="en-US" sz="3200" dirty="0">
                <a:latin typeface="Garamond" panose="02020404030301010803" pitchFamily="18" charset="0"/>
              </a:rPr>
              <a:t>of useful travel materials </a:t>
            </a:r>
            <a:r>
              <a:rPr lang="en-US" sz="3200" dirty="0" smtClean="0">
                <a:latin typeface="Garamond" panose="02020404030301010803" pitchFamily="18" charset="0"/>
              </a:rPr>
              <a:t>on </a:t>
            </a:r>
            <a:r>
              <a:rPr lang="en-US" sz="3200" dirty="0">
                <a:latin typeface="Garamond" panose="02020404030301010803" pitchFamily="18" charset="0"/>
              </a:rPr>
              <a:t>tables in the Reading Room during the </a:t>
            </a:r>
            <a:r>
              <a:rPr lang="en-US" sz="3200" dirty="0" smtClean="0">
                <a:latin typeface="Garamond" panose="02020404030301010803" pitchFamily="18" charset="0"/>
              </a:rPr>
              <a:t>summer continues. During </a:t>
            </a:r>
            <a:r>
              <a:rPr lang="en-US" sz="3200" dirty="0">
                <a:latin typeface="Garamond" panose="02020404030301010803" pitchFamily="18" charset="0"/>
              </a:rPr>
              <a:t>World War </a:t>
            </a:r>
            <a:r>
              <a:rPr lang="en-US" sz="3200" dirty="0" smtClean="0">
                <a:latin typeface="Garamond" panose="02020404030301010803" pitchFamily="18" charset="0"/>
              </a:rPr>
              <a:t>II, questions are frequently received relating </a:t>
            </a:r>
            <a:r>
              <a:rPr lang="en-US" sz="3200" dirty="0">
                <a:latin typeface="Garamond" panose="02020404030301010803" pitchFamily="18" charset="0"/>
              </a:rPr>
              <a:t>to the war </a:t>
            </a:r>
            <a:r>
              <a:rPr lang="en-US" sz="3200" dirty="0" smtClean="0">
                <a:latin typeface="Garamond" panose="02020404030301010803" pitchFamily="18" charset="0"/>
              </a:rPr>
              <a:t>effort from </a:t>
            </a:r>
            <a:r>
              <a:rPr lang="en-US" sz="3200" dirty="0">
                <a:latin typeface="Garamond" panose="02020404030301010803" pitchFamily="18" charset="0"/>
              </a:rPr>
              <a:t>officers and enlisted </a:t>
            </a:r>
            <a:r>
              <a:rPr lang="en-US" sz="3200" dirty="0" smtClean="0">
                <a:latin typeface="Garamond" panose="02020404030301010803" pitchFamily="18" charset="0"/>
              </a:rPr>
              <a:t>men and bibliographies on </a:t>
            </a:r>
            <a:r>
              <a:rPr lang="en-US" sz="3200" dirty="0">
                <a:latin typeface="Garamond" panose="02020404030301010803" pitchFamily="18" charset="0"/>
              </a:rPr>
              <a:t>post-war </a:t>
            </a:r>
            <a:r>
              <a:rPr lang="en-US" sz="3200" dirty="0" smtClean="0">
                <a:latin typeface="Garamond" panose="02020404030301010803" pitchFamily="18" charset="0"/>
              </a:rPr>
              <a:t>planning are created. </a:t>
            </a:r>
            <a:r>
              <a:rPr lang="en-US" sz="3200" dirty="0">
                <a:latin typeface="Garamond" panose="02020404030301010803" pitchFamily="18" charset="0"/>
              </a:rPr>
              <a:t> </a:t>
            </a:r>
            <a:endParaRPr lang="en-US" altLang="en-US" sz="3200" b="1" dirty="0">
              <a:latin typeface="Garamond" panose="02020404030301010803" pitchFamily="18" charset="0"/>
            </a:endParaRPr>
          </a:p>
        </p:txBody>
      </p:sp>
      <p:sp>
        <p:nvSpPr>
          <p:cNvPr id="38" name="Rectangle 37"/>
          <p:cNvSpPr>
            <a:spLocks noChangeArrowheads="1"/>
          </p:cNvSpPr>
          <p:nvPr/>
        </p:nvSpPr>
        <p:spPr bwMode="auto">
          <a:xfrm>
            <a:off x="17110627" y="18740367"/>
            <a:ext cx="6600825" cy="5143501"/>
          </a:xfrm>
          <a:prstGeom prst="rect">
            <a:avLst/>
          </a:prstGeom>
          <a:solidFill>
            <a:schemeClr val="bg1"/>
          </a:solidFill>
          <a:ln w="9525">
            <a:noFill/>
            <a:miter lim="800000"/>
            <a:headEnd/>
            <a:tailEnd/>
          </a:ln>
        </p:spPr>
        <p:txBody>
          <a:bodyPr lIns="360000" tIns="360000" rIns="360000" bIns="360000"/>
          <a:lstStyle>
            <a:lvl1pPr marL="381000" indent="-381000"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marL="0" eaLnBrk="1" hangingPunct="1">
              <a:spcBef>
                <a:spcPct val="50000"/>
              </a:spcBef>
            </a:pPr>
            <a:r>
              <a:rPr lang="en-US" sz="3200" b="1" cap="small" dirty="0" smtClean="0">
                <a:latin typeface="Garamond" panose="02020404030301010803" pitchFamily="18" charset="0"/>
              </a:rPr>
              <a:t>1940-1955:</a:t>
            </a:r>
            <a:r>
              <a:rPr lang="en-US" sz="3200" dirty="0" smtClean="0">
                <a:latin typeface="Garamond" panose="02020404030301010803" pitchFamily="18" charset="0"/>
              </a:rPr>
              <a:t> The Department deals with two </a:t>
            </a:r>
            <a:r>
              <a:rPr lang="en-US" sz="3200" dirty="0">
                <a:latin typeface="Garamond" panose="02020404030301010803" pitchFamily="18" charset="0"/>
              </a:rPr>
              <a:t>frequent </a:t>
            </a:r>
            <a:r>
              <a:rPr lang="en-US" sz="3200" dirty="0" smtClean="0">
                <a:latin typeface="Garamond" panose="02020404030301010803" pitchFamily="18" charset="0"/>
              </a:rPr>
              <a:t>issues: first</a:t>
            </a:r>
            <a:r>
              <a:rPr lang="en-US" sz="3200" dirty="0">
                <a:latin typeface="Garamond" panose="02020404030301010803" pitchFamily="18" charset="0"/>
              </a:rPr>
              <a:t>, the practice of sororities and fraternities requiring mandatory study hall hours for pledges in the Reading Room and second, the noise from smokers congregating on the library stairwell when smoking was allowed in the building. </a:t>
            </a:r>
            <a:endParaRPr lang="en-US" altLang="en-US" sz="3200" b="1" dirty="0">
              <a:latin typeface="Garamond" panose="02020404030301010803" pitchFamily="18" charset="0"/>
            </a:endParaRPr>
          </a:p>
        </p:txBody>
      </p:sp>
      <p:pic>
        <p:nvPicPr>
          <p:cNvPr id="16419" name="Picture 35" descr="http://explorecu.org/archive/files/41100f284b71667fac06c25e2195c20c.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22502280"/>
            <a:ext cx="7162801" cy="7478346"/>
          </a:xfrm>
          <a:prstGeom prst="rect">
            <a:avLst/>
          </a:prstGeom>
          <a:noFill/>
          <a:extLst>
            <a:ext uri="{909E8E84-426E-40dd-AFC4-6F175D3DCCD1}">
              <a14:hiddenFill xmlns="" xmlns:a14="http://schemas.microsoft.com/office/drawing/2010/main">
                <a:solidFill>
                  <a:srgbClr val="FFFFFF"/>
                </a:solidFill>
              </a14:hiddenFill>
            </a:ext>
          </a:extLst>
        </p:spPr>
      </p:pic>
      <p:sp>
        <p:nvSpPr>
          <p:cNvPr id="40" name="Rectangle 39"/>
          <p:cNvSpPr>
            <a:spLocks noChangeArrowheads="1"/>
          </p:cNvSpPr>
          <p:nvPr/>
        </p:nvSpPr>
        <p:spPr bwMode="auto">
          <a:xfrm>
            <a:off x="10820400" y="5638800"/>
            <a:ext cx="5895975" cy="5105399"/>
          </a:xfrm>
          <a:prstGeom prst="rect">
            <a:avLst/>
          </a:prstGeom>
          <a:solidFill>
            <a:schemeClr val="bg1"/>
          </a:solidFill>
          <a:ln w="9525">
            <a:noFill/>
            <a:miter lim="800000"/>
            <a:headEnd/>
            <a:tailEnd/>
          </a:ln>
        </p:spPr>
        <p:txBody>
          <a:bodyPr lIns="360000" tIns="360000" rIns="360000" bIns="360000"/>
          <a:lstStyle>
            <a:lvl1pPr marL="381000" indent="-381000"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marL="0" eaLnBrk="1" hangingPunct="1">
              <a:spcBef>
                <a:spcPct val="50000"/>
              </a:spcBef>
            </a:pPr>
            <a:r>
              <a:rPr lang="en-GB" altLang="en-US" sz="3200" b="1" dirty="0" smtClean="0">
                <a:latin typeface="Garamond" panose="02020404030301010803" pitchFamily="18" charset="0"/>
              </a:rPr>
              <a:t>Sept. 1926 </a:t>
            </a:r>
            <a:r>
              <a:rPr lang="en-GB" altLang="en-US" sz="3200" dirty="0" smtClean="0">
                <a:latin typeface="Garamond" panose="02020404030301010803" pitchFamily="18" charset="0"/>
              </a:rPr>
              <a:t>– The Reference Department moves into the Reading Room of the new Library building. </a:t>
            </a:r>
            <a:r>
              <a:rPr lang="en-US" altLang="en-US" sz="3200" dirty="0" smtClean="0">
                <a:latin typeface="Garamond" panose="02020404030301010803" pitchFamily="18" charset="0"/>
              </a:rPr>
              <a:t>The </a:t>
            </a:r>
            <a:r>
              <a:rPr lang="en-US" sz="3200" dirty="0" smtClean="0">
                <a:latin typeface="Garamond" panose="02020404030301010803" pitchFamily="18" charset="0"/>
              </a:rPr>
              <a:t>reference desk is </a:t>
            </a:r>
            <a:r>
              <a:rPr lang="en-US" sz="3200" dirty="0">
                <a:latin typeface="Garamond" panose="02020404030301010803" pitchFamily="18" charset="0"/>
              </a:rPr>
              <a:t>occupied by librarians available to answer in-person reference questions and to assist patrons in using the room’s resources.</a:t>
            </a:r>
            <a:endParaRPr lang="en-US" altLang="en-US" sz="3200" b="1" dirty="0">
              <a:latin typeface="Garamond" panose="02020404030301010803" pitchFamily="18" charset="0"/>
            </a:endParaRPr>
          </a:p>
        </p:txBody>
      </p:sp>
      <p:pic>
        <p:nvPicPr>
          <p:cNvPr id="16421" name="Picture 37" descr="http://explorecu.org/archive/files/5d108e4b34d299804e01c0672305b48c.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29800" y="24307800"/>
            <a:ext cx="7620000" cy="6123215"/>
          </a:xfrm>
          <a:prstGeom prst="rect">
            <a:avLst/>
          </a:prstGeom>
          <a:noFill/>
          <a:extLst>
            <a:ext uri="{909E8E84-426E-40dd-AFC4-6F175D3DCCD1}">
              <a14:hiddenFill xmlns="" xmlns:a14="http://schemas.microsoft.com/office/drawing/2010/main">
                <a:solidFill>
                  <a:srgbClr val="FFFFFF"/>
                </a:solidFill>
              </a14:hiddenFill>
            </a:ext>
          </a:extLst>
        </p:spPr>
      </p:pic>
      <p:sp>
        <p:nvSpPr>
          <p:cNvPr id="43" name="Rectangle 42"/>
          <p:cNvSpPr>
            <a:spLocks noChangeArrowheads="1"/>
          </p:cNvSpPr>
          <p:nvPr/>
        </p:nvSpPr>
        <p:spPr bwMode="auto">
          <a:xfrm>
            <a:off x="24207188" y="18756478"/>
            <a:ext cx="7486650" cy="5624292"/>
          </a:xfrm>
          <a:prstGeom prst="rect">
            <a:avLst/>
          </a:prstGeom>
          <a:solidFill>
            <a:schemeClr val="bg1"/>
          </a:solidFill>
          <a:ln w="9525">
            <a:noFill/>
            <a:miter lim="800000"/>
            <a:headEnd/>
            <a:tailEnd/>
          </a:ln>
        </p:spPr>
        <p:txBody>
          <a:bodyPr lIns="360000" tIns="360000" rIns="360000" bIns="360000"/>
          <a:lstStyle>
            <a:lvl1pPr marL="381000" indent="-381000"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marL="0" eaLnBrk="1" hangingPunct="1">
              <a:spcBef>
                <a:spcPct val="50000"/>
              </a:spcBef>
            </a:pPr>
            <a:r>
              <a:rPr lang="en-US" sz="3200" b="1" cap="small" dirty="0">
                <a:latin typeface="Garamond" panose="02020404030301010803" pitchFamily="18" charset="0"/>
              </a:rPr>
              <a:t>1951-</a:t>
            </a:r>
            <a:r>
              <a:rPr lang="en-US" sz="3200" b="1" cap="small" dirty="0" smtClean="0">
                <a:latin typeface="Garamond" panose="02020404030301010803" pitchFamily="18" charset="0"/>
              </a:rPr>
              <a:t>1975</a:t>
            </a:r>
            <a:r>
              <a:rPr lang="en-US" sz="3200" b="1" cap="small" dirty="0" smtClean="0">
                <a:solidFill>
                  <a:srgbClr val="000000"/>
                </a:solidFill>
                <a:latin typeface="Garamond" panose="02020404030301010803" pitchFamily="18" charset="0"/>
              </a:rPr>
              <a:t>: </a:t>
            </a:r>
            <a:r>
              <a:rPr lang="en-US" sz="3200" cap="small" dirty="0" smtClean="0">
                <a:solidFill>
                  <a:srgbClr val="000000"/>
                </a:solidFill>
                <a:latin typeface="Garamond" panose="02020404030301010803" pitchFamily="18" charset="0"/>
              </a:rPr>
              <a:t>L</a:t>
            </a:r>
            <a:r>
              <a:rPr lang="en-US" sz="3200" dirty="0" smtClean="0">
                <a:solidFill>
                  <a:srgbClr val="000000"/>
                </a:solidFill>
                <a:latin typeface="Garamond" panose="02020404030301010803" pitchFamily="18" charset="0"/>
              </a:rPr>
              <a:t>ibrarians </a:t>
            </a:r>
            <a:r>
              <a:rPr lang="en-US" sz="3200" dirty="0">
                <a:solidFill>
                  <a:srgbClr val="000000"/>
                </a:solidFill>
                <a:latin typeface="Garamond" panose="02020404030301010803" pitchFamily="18" charset="0"/>
              </a:rPr>
              <a:t>in the R</a:t>
            </a:r>
            <a:r>
              <a:rPr lang="en-US" sz="3200" dirty="0" smtClean="0">
                <a:solidFill>
                  <a:srgbClr val="000000"/>
                </a:solidFill>
                <a:latin typeface="Garamond" panose="02020404030301010803" pitchFamily="18" charset="0"/>
              </a:rPr>
              <a:t>eference </a:t>
            </a:r>
            <a:r>
              <a:rPr lang="en-US" sz="3200" dirty="0">
                <a:solidFill>
                  <a:srgbClr val="000000"/>
                </a:solidFill>
                <a:latin typeface="Garamond" panose="02020404030301010803" pitchFamily="18" charset="0"/>
              </a:rPr>
              <a:t>D</a:t>
            </a:r>
            <a:r>
              <a:rPr lang="en-US" sz="3200" dirty="0" smtClean="0">
                <a:solidFill>
                  <a:srgbClr val="000000"/>
                </a:solidFill>
                <a:latin typeface="Garamond" panose="02020404030301010803" pitchFamily="18" charset="0"/>
              </a:rPr>
              <a:t>epartment continue an earlier practice of creating materials </a:t>
            </a:r>
            <a:r>
              <a:rPr lang="en-US" sz="3200" dirty="0">
                <a:solidFill>
                  <a:srgbClr val="000000"/>
                </a:solidFill>
                <a:latin typeface="Garamond" panose="02020404030301010803" pitchFamily="18" charset="0"/>
              </a:rPr>
              <a:t>for library </a:t>
            </a:r>
            <a:r>
              <a:rPr lang="en-US" sz="3200" dirty="0" smtClean="0">
                <a:solidFill>
                  <a:srgbClr val="000000"/>
                </a:solidFill>
                <a:latin typeface="Garamond" panose="02020404030301010803" pitchFamily="18" charset="0"/>
              </a:rPr>
              <a:t>instruction, including the “</a:t>
            </a:r>
            <a:r>
              <a:rPr lang="en-US" sz="3200" dirty="0">
                <a:solidFill>
                  <a:srgbClr val="000000"/>
                </a:solidFill>
                <a:latin typeface="Garamond" panose="02020404030301010803" pitchFamily="18" charset="0"/>
              </a:rPr>
              <a:t>Handbook </a:t>
            </a:r>
            <a:r>
              <a:rPr lang="en-US" sz="3200" dirty="0">
                <a:latin typeface="Garamond" panose="02020404030301010803" pitchFamily="18" charset="0"/>
              </a:rPr>
              <a:t>for Graduate Students and Members of the </a:t>
            </a:r>
            <a:r>
              <a:rPr lang="en-US" sz="3200" dirty="0" smtClean="0">
                <a:latin typeface="Garamond" panose="02020404030301010803" pitchFamily="18" charset="0"/>
              </a:rPr>
              <a:t>Faculty” and “How </a:t>
            </a:r>
            <a:r>
              <a:rPr lang="en-US" sz="3200" dirty="0">
                <a:latin typeface="Garamond" panose="02020404030301010803" pitchFamily="18" charset="0"/>
              </a:rPr>
              <a:t>to find a </a:t>
            </a:r>
            <a:r>
              <a:rPr lang="en-US" sz="3200" dirty="0" smtClean="0">
                <a:latin typeface="Garamond" panose="02020404030301010803" pitchFamily="18" charset="0"/>
              </a:rPr>
              <a:t>book.” The </a:t>
            </a:r>
            <a:r>
              <a:rPr lang="en-US" sz="3200" dirty="0">
                <a:latin typeface="Garamond" panose="02020404030301010803" pitchFamily="18" charset="0"/>
              </a:rPr>
              <a:t>“Introduction to Library Use” </a:t>
            </a:r>
            <a:r>
              <a:rPr lang="en-US" sz="3200" dirty="0" smtClean="0">
                <a:latin typeface="Garamond" panose="02020404030301010803" pitchFamily="18" charset="0"/>
              </a:rPr>
              <a:t>course also continues to be taught during this period, a practice first begun when the Library in </a:t>
            </a:r>
            <a:r>
              <a:rPr lang="en-US" sz="3200" dirty="0" err="1" smtClean="0">
                <a:latin typeface="Garamond" panose="02020404030301010803" pitchFamily="18" charset="0"/>
              </a:rPr>
              <a:t>Altgeld</a:t>
            </a:r>
            <a:r>
              <a:rPr lang="en-US" sz="3200" dirty="0" smtClean="0">
                <a:latin typeface="Garamond" panose="02020404030301010803" pitchFamily="18" charset="0"/>
              </a:rPr>
              <a:t> Hall opened. </a:t>
            </a:r>
          </a:p>
          <a:p>
            <a:pPr eaLnBrk="1" hangingPunct="1">
              <a:spcBef>
                <a:spcPct val="50000"/>
              </a:spcBef>
            </a:pPr>
            <a:endParaRPr lang="en-US" sz="3200" dirty="0">
              <a:latin typeface="Garamond" panose="02020404030301010803" pitchFamily="18" charset="0"/>
            </a:endParaRPr>
          </a:p>
          <a:p>
            <a:pPr eaLnBrk="1" hangingPunct="1">
              <a:spcBef>
                <a:spcPct val="50000"/>
              </a:spcBef>
            </a:pPr>
            <a:endParaRPr lang="en-US" sz="3200" dirty="0" smtClean="0">
              <a:latin typeface="Garamond" panose="02020404030301010803" pitchFamily="18" charset="0"/>
            </a:endParaRPr>
          </a:p>
          <a:p>
            <a:pPr eaLnBrk="1" hangingPunct="1">
              <a:spcBef>
                <a:spcPct val="50000"/>
              </a:spcBef>
            </a:pPr>
            <a:endParaRPr lang="en-US" sz="3200" dirty="0">
              <a:latin typeface="Garamond" panose="02020404030301010803" pitchFamily="18" charset="0"/>
            </a:endParaRPr>
          </a:p>
          <a:p>
            <a:pPr eaLnBrk="1" hangingPunct="1">
              <a:spcBef>
                <a:spcPct val="50000"/>
              </a:spcBef>
            </a:pPr>
            <a:endParaRPr lang="en-US" sz="3200" dirty="0" smtClean="0">
              <a:latin typeface="Garamond" panose="02020404030301010803" pitchFamily="18" charset="0"/>
            </a:endParaRPr>
          </a:p>
        </p:txBody>
      </p:sp>
      <p:sp>
        <p:nvSpPr>
          <p:cNvPr id="44" name="Rectangle 43"/>
          <p:cNvSpPr>
            <a:spLocks noChangeArrowheads="1"/>
          </p:cNvSpPr>
          <p:nvPr/>
        </p:nvSpPr>
        <p:spPr bwMode="auto">
          <a:xfrm>
            <a:off x="17821626" y="24307801"/>
            <a:ext cx="4510088" cy="6192486"/>
          </a:xfrm>
          <a:prstGeom prst="rect">
            <a:avLst/>
          </a:prstGeom>
          <a:solidFill>
            <a:schemeClr val="bg1"/>
          </a:solidFill>
          <a:ln w="9525">
            <a:noFill/>
            <a:miter lim="800000"/>
            <a:headEnd/>
            <a:tailEnd/>
          </a:ln>
        </p:spPr>
        <p:txBody>
          <a:bodyPr lIns="360000" tIns="360000" rIns="360000" bIns="360000"/>
          <a:lstStyle>
            <a:lvl1pPr marL="381000" indent="-381000"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marL="0" indent="0" eaLnBrk="1" hangingPunct="1">
              <a:spcBef>
                <a:spcPct val="50000"/>
              </a:spcBef>
            </a:pPr>
            <a:r>
              <a:rPr lang="en-US" sz="3200" b="1" cap="small" dirty="0">
                <a:latin typeface="Garamond" panose="02020404030301010803" pitchFamily="18" charset="0"/>
              </a:rPr>
              <a:t>1951-</a:t>
            </a:r>
            <a:r>
              <a:rPr lang="en-US" sz="3200" b="1" cap="small" dirty="0" smtClean="0">
                <a:latin typeface="Garamond" panose="02020404030301010803" pitchFamily="18" charset="0"/>
              </a:rPr>
              <a:t>1975: </a:t>
            </a:r>
            <a:r>
              <a:rPr lang="en-US" sz="3200" dirty="0" smtClean="0">
                <a:latin typeface="Garamond" panose="02020404030301010803" pitchFamily="18" charset="0"/>
              </a:rPr>
              <a:t>The department maintains its popular summer “vacation collection” throughout much of this period, offering travel folders which patrons could take with them and maps with locations of Illinois state parks. </a:t>
            </a:r>
            <a:endParaRPr lang="en-US" sz="3200" dirty="0">
              <a:latin typeface="Garamond" panose="02020404030301010803" pitchFamily="18" charset="0"/>
            </a:endParaRPr>
          </a:p>
          <a:p>
            <a:pPr eaLnBrk="1" hangingPunct="1">
              <a:spcBef>
                <a:spcPct val="50000"/>
              </a:spcBef>
            </a:pPr>
            <a:endParaRPr lang="en-US" sz="3200" dirty="0" smtClean="0">
              <a:latin typeface="Garamond" panose="02020404030301010803" pitchFamily="18" charset="0"/>
            </a:endParaRPr>
          </a:p>
          <a:p>
            <a:pPr eaLnBrk="1" hangingPunct="1">
              <a:spcBef>
                <a:spcPct val="50000"/>
              </a:spcBef>
            </a:pPr>
            <a:endParaRPr lang="en-US" sz="3200" dirty="0">
              <a:latin typeface="Garamond" panose="02020404030301010803" pitchFamily="18" charset="0"/>
            </a:endParaRPr>
          </a:p>
          <a:p>
            <a:pPr eaLnBrk="1" hangingPunct="1">
              <a:spcBef>
                <a:spcPct val="50000"/>
              </a:spcBef>
            </a:pPr>
            <a:endParaRPr lang="en-US" sz="3200" dirty="0" smtClean="0">
              <a:latin typeface="Garamond" panose="02020404030301010803" pitchFamily="18" charset="0"/>
            </a:endParaRPr>
          </a:p>
          <a:p>
            <a:pPr eaLnBrk="1" hangingPunct="1">
              <a:spcBef>
                <a:spcPct val="50000"/>
              </a:spcBef>
            </a:pPr>
            <a:r>
              <a:rPr lang="en-US" sz="3200" dirty="0" smtClean="0">
                <a:latin typeface="Garamond" panose="02020404030301010803" pitchFamily="18" charset="0"/>
              </a:rPr>
              <a:t/>
            </a:r>
            <a:br>
              <a:rPr lang="en-US" sz="3200" dirty="0" smtClean="0">
                <a:latin typeface="Garamond" panose="02020404030301010803" pitchFamily="18" charset="0"/>
              </a:rPr>
            </a:br>
            <a:endParaRPr lang="en-US" altLang="en-US" sz="3200" dirty="0">
              <a:latin typeface="Garamond" panose="02020404030301010803" pitchFamily="18" charset="0"/>
            </a:endParaRPr>
          </a:p>
        </p:txBody>
      </p:sp>
      <p:sp>
        <p:nvSpPr>
          <p:cNvPr id="23" name="Rectangle 22"/>
          <p:cNvSpPr>
            <a:spLocks noChangeArrowheads="1"/>
          </p:cNvSpPr>
          <p:nvPr/>
        </p:nvSpPr>
        <p:spPr bwMode="auto">
          <a:xfrm>
            <a:off x="24207188" y="6553200"/>
            <a:ext cx="6272811" cy="4191000"/>
          </a:xfrm>
          <a:prstGeom prst="rect">
            <a:avLst/>
          </a:prstGeom>
          <a:solidFill>
            <a:schemeClr val="bg1"/>
          </a:solidFill>
          <a:ln w="9525">
            <a:noFill/>
            <a:miter lim="800000"/>
            <a:headEnd/>
            <a:tailEnd/>
          </a:ln>
        </p:spPr>
        <p:txBody>
          <a:bodyPr lIns="360000" tIns="360000" rIns="360000" bIns="360000"/>
          <a:lstStyle>
            <a:lvl1pPr marL="381000" indent="-381000"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marL="0" eaLnBrk="1" hangingPunct="1">
              <a:spcBef>
                <a:spcPct val="50000"/>
              </a:spcBef>
            </a:pPr>
            <a:r>
              <a:rPr lang="en-US" sz="3200" b="1" dirty="0" smtClean="0">
                <a:latin typeface="Garamond" panose="02020404030301010803" pitchFamily="18" charset="0"/>
              </a:rPr>
              <a:t>1979</a:t>
            </a:r>
            <a:r>
              <a:rPr lang="en-US" sz="3200" dirty="0" smtClean="0">
                <a:latin typeface="Garamond" panose="02020404030301010803" pitchFamily="18" charset="0"/>
              </a:rPr>
              <a:t> – The card catalog is discontinued and a terminal for the Library </a:t>
            </a:r>
            <a:r>
              <a:rPr lang="en-US" sz="3200" dirty="0">
                <a:latin typeface="Garamond" panose="02020404030301010803" pitchFamily="18" charset="0"/>
              </a:rPr>
              <a:t>Computer System, </a:t>
            </a:r>
            <a:r>
              <a:rPr lang="en-US" sz="3200" dirty="0" smtClean="0">
                <a:latin typeface="Garamond" panose="02020404030301010803" pitchFamily="18" charset="0"/>
              </a:rPr>
              <a:t>which now handles circulation, becomes publicly accessible in the Reading Room. In 1980-81, over </a:t>
            </a:r>
            <a:r>
              <a:rPr lang="en-US" sz="3200" dirty="0">
                <a:latin typeface="Garamond" panose="02020404030301010803" pitchFamily="18" charset="0"/>
              </a:rPr>
              <a:t>150,810 searches </a:t>
            </a:r>
            <a:r>
              <a:rPr lang="en-US" sz="3200" dirty="0" smtClean="0">
                <a:latin typeface="Garamond" panose="02020404030301010803" pitchFamily="18" charset="0"/>
              </a:rPr>
              <a:t>are conducted.</a:t>
            </a:r>
            <a:endParaRPr lang="en-US" altLang="en-US" sz="3200" dirty="0">
              <a:latin typeface="Garamond" panose="02020404030301010803" pitchFamily="18" charset="0"/>
            </a:endParaRPr>
          </a:p>
        </p:txBody>
      </p:sp>
      <p:sp>
        <p:nvSpPr>
          <p:cNvPr id="24" name="Rectangle 23"/>
          <p:cNvSpPr>
            <a:spLocks noChangeArrowheads="1"/>
          </p:cNvSpPr>
          <p:nvPr/>
        </p:nvSpPr>
        <p:spPr bwMode="auto">
          <a:xfrm>
            <a:off x="30846548" y="6153943"/>
            <a:ext cx="6262852" cy="9956612"/>
          </a:xfrm>
          <a:prstGeom prst="rect">
            <a:avLst/>
          </a:prstGeom>
          <a:solidFill>
            <a:schemeClr val="bg1"/>
          </a:solidFill>
          <a:ln w="9525">
            <a:noFill/>
            <a:miter lim="800000"/>
            <a:headEnd/>
            <a:tailEnd/>
          </a:ln>
        </p:spPr>
        <p:txBody>
          <a:bodyPr lIns="360000" tIns="360000" rIns="360000" bIns="360000"/>
          <a:lstStyle>
            <a:lvl1pPr marL="381000" indent="-381000"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marL="0" eaLnBrk="1" hangingPunct="1">
              <a:spcBef>
                <a:spcPct val="50000"/>
              </a:spcBef>
            </a:pPr>
            <a:r>
              <a:rPr lang="en-US" sz="3200" b="1" dirty="0" smtClean="0">
                <a:latin typeface="Garamond" panose="02020404030301010803" pitchFamily="18" charset="0"/>
              </a:rPr>
              <a:t>1994-95</a:t>
            </a:r>
            <a:r>
              <a:rPr lang="en-US" sz="3200" dirty="0" smtClean="0">
                <a:latin typeface="Garamond" panose="02020404030301010803" pitchFamily="18" charset="0"/>
              </a:rPr>
              <a:t> – The </a:t>
            </a:r>
            <a:r>
              <a:rPr lang="en-US" sz="3200" dirty="0">
                <a:latin typeface="Garamond" panose="02020404030301010803" pitchFamily="18" charset="0"/>
              </a:rPr>
              <a:t>first networked public access terminal in the Reading Room </a:t>
            </a:r>
            <a:r>
              <a:rPr lang="en-US" sz="3200" dirty="0" smtClean="0">
                <a:latin typeface="Garamond" panose="02020404030301010803" pitchFamily="18" charset="0"/>
              </a:rPr>
              <a:t>becomes available.</a:t>
            </a:r>
          </a:p>
          <a:p>
            <a:pPr marL="0" eaLnBrk="1" hangingPunct="1">
              <a:spcBef>
                <a:spcPct val="50000"/>
              </a:spcBef>
            </a:pPr>
            <a:r>
              <a:rPr lang="en-US" sz="3200" b="1" dirty="0" smtClean="0">
                <a:latin typeface="Garamond" panose="02020404030301010803" pitchFamily="18" charset="0"/>
              </a:rPr>
              <a:t>1995-96</a:t>
            </a:r>
            <a:r>
              <a:rPr lang="en-US" sz="3200" dirty="0" smtClean="0">
                <a:latin typeface="Garamond" panose="02020404030301010803" pitchFamily="18" charset="0"/>
              </a:rPr>
              <a:t> – An email reference </a:t>
            </a:r>
            <a:r>
              <a:rPr lang="en-US" sz="3200" dirty="0">
                <a:latin typeface="Garamond" panose="02020404030301010803" pitchFamily="18" charset="0"/>
              </a:rPr>
              <a:t>service i</a:t>
            </a:r>
            <a:r>
              <a:rPr lang="en-US" sz="3200" dirty="0" smtClean="0">
                <a:latin typeface="Garamond" panose="02020404030301010803" pitchFamily="18" charset="0"/>
              </a:rPr>
              <a:t>s </a:t>
            </a:r>
            <a:r>
              <a:rPr lang="en-US" sz="3200" dirty="0">
                <a:latin typeface="Garamond" panose="02020404030301010803" pitchFamily="18" charset="0"/>
              </a:rPr>
              <a:t>introduced </a:t>
            </a:r>
            <a:r>
              <a:rPr lang="en-US" sz="3200" dirty="0" smtClean="0">
                <a:latin typeface="Garamond" panose="02020404030301010803" pitchFamily="18" charset="0"/>
              </a:rPr>
              <a:t>and is available </a:t>
            </a:r>
            <a:r>
              <a:rPr lang="en-US" sz="3200" dirty="0">
                <a:latin typeface="Garamond" panose="02020404030301010803" pitchFamily="18" charset="0"/>
              </a:rPr>
              <a:t>from the </a:t>
            </a:r>
            <a:r>
              <a:rPr lang="en-US" sz="3200" dirty="0" smtClean="0">
                <a:latin typeface="Garamond" panose="02020404030301010803" pitchFamily="18" charset="0"/>
              </a:rPr>
              <a:t>Reference homepage. Initially it receives an </a:t>
            </a:r>
            <a:r>
              <a:rPr lang="en-US" sz="3200" dirty="0">
                <a:latin typeface="Garamond" panose="02020404030301010803" pitchFamily="18" charset="0"/>
              </a:rPr>
              <a:t>average of 8-10 questions a </a:t>
            </a:r>
            <a:r>
              <a:rPr lang="en-US" sz="3200" dirty="0" smtClean="0">
                <a:latin typeface="Garamond" panose="02020404030301010803" pitchFamily="18" charset="0"/>
              </a:rPr>
              <a:t>month, but that number increases to 304 total question in 1998-99 and to 793 in 1999-2000 after the service moves to the Library gateway.</a:t>
            </a:r>
          </a:p>
          <a:p>
            <a:pPr marL="0" eaLnBrk="1" hangingPunct="1">
              <a:spcBef>
                <a:spcPct val="50000"/>
              </a:spcBef>
            </a:pPr>
            <a:r>
              <a:rPr lang="en-US" sz="3200" b="1" dirty="0" smtClean="0">
                <a:latin typeface="Garamond" panose="02020404030301010803" pitchFamily="18" charset="0"/>
              </a:rPr>
              <a:t>1999-2000</a:t>
            </a:r>
            <a:r>
              <a:rPr lang="en-US" sz="3200" dirty="0" smtClean="0">
                <a:latin typeface="Garamond" panose="02020404030301010803" pitchFamily="18" charset="0"/>
              </a:rPr>
              <a:t> – The </a:t>
            </a:r>
            <a:r>
              <a:rPr lang="en-US" sz="3200" dirty="0">
                <a:latin typeface="Garamond" panose="02020404030301010803" pitchFamily="18" charset="0"/>
              </a:rPr>
              <a:t>department </a:t>
            </a:r>
            <a:r>
              <a:rPr lang="en-US" sz="3200" dirty="0" smtClean="0">
                <a:latin typeface="Garamond" panose="02020404030301010803" pitchFamily="18" charset="0"/>
              </a:rPr>
              <a:t>develops </a:t>
            </a:r>
            <a:r>
              <a:rPr lang="en-US" sz="3200" dirty="0">
                <a:latin typeface="Garamond" panose="02020404030301010803" pitchFamily="18" charset="0"/>
              </a:rPr>
              <a:t>a workshop on using the Internet for research as well as a website and tutorial on basic Internet research strategies. </a:t>
            </a:r>
            <a:endParaRPr lang="en-US" sz="3200" dirty="0" smtClean="0">
              <a:latin typeface="Garamond" panose="02020404030301010803" pitchFamily="18" charset="0"/>
            </a:endParaRPr>
          </a:p>
        </p:txBody>
      </p:sp>
      <p:sp>
        <p:nvSpPr>
          <p:cNvPr id="25" name="Rectangle 24"/>
          <p:cNvSpPr>
            <a:spLocks noChangeArrowheads="1"/>
          </p:cNvSpPr>
          <p:nvPr/>
        </p:nvSpPr>
        <p:spPr bwMode="auto">
          <a:xfrm>
            <a:off x="37457914" y="5126021"/>
            <a:ext cx="5914337" cy="9824447"/>
          </a:xfrm>
          <a:prstGeom prst="rect">
            <a:avLst/>
          </a:prstGeom>
          <a:solidFill>
            <a:schemeClr val="bg1"/>
          </a:solidFill>
          <a:ln w="9525">
            <a:noFill/>
            <a:miter lim="800000"/>
            <a:headEnd/>
            <a:tailEnd/>
          </a:ln>
        </p:spPr>
        <p:txBody>
          <a:bodyPr lIns="360000" tIns="360000" rIns="360000" bIns="360000"/>
          <a:lstStyle>
            <a:lvl1pPr marL="381000" indent="-381000"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marL="0" indent="0" eaLnBrk="1" hangingPunct="1">
              <a:spcBef>
                <a:spcPct val="50000"/>
              </a:spcBef>
            </a:pPr>
            <a:r>
              <a:rPr lang="en-US" sz="3200" b="1" dirty="0" smtClean="0">
                <a:latin typeface="Garamond" panose="02020404030301010803" pitchFamily="18" charset="0"/>
              </a:rPr>
              <a:t>Feb.-May 2001 </a:t>
            </a:r>
            <a:r>
              <a:rPr lang="en-US" sz="3200" dirty="0" smtClean="0">
                <a:latin typeface="Garamond" panose="02020404030301010803" pitchFamily="18" charset="0"/>
              </a:rPr>
              <a:t>–  The Reference Department and Undergraduate Library test real-time </a:t>
            </a:r>
            <a:r>
              <a:rPr lang="en-US" sz="3200" dirty="0">
                <a:latin typeface="Garamond" panose="02020404030301010803" pitchFamily="18" charset="0"/>
              </a:rPr>
              <a:t>chat </a:t>
            </a:r>
            <a:r>
              <a:rPr lang="en-US" sz="3200" dirty="0" smtClean="0">
                <a:latin typeface="Garamond" panose="02020404030301010803" pitchFamily="18" charset="0"/>
              </a:rPr>
              <a:t>reference. The service is continued and </a:t>
            </a:r>
            <a:r>
              <a:rPr lang="en-US" sz="3200" dirty="0">
                <a:latin typeface="Garamond" panose="02020404030301010803" pitchFamily="18" charset="0"/>
              </a:rPr>
              <a:t>4348 </a:t>
            </a:r>
            <a:r>
              <a:rPr lang="en-US" sz="3200" dirty="0" smtClean="0">
                <a:latin typeface="Garamond" panose="02020404030301010803" pitchFamily="18" charset="0"/>
              </a:rPr>
              <a:t>chat </a:t>
            </a:r>
            <a:r>
              <a:rPr lang="en-US" sz="3200" dirty="0">
                <a:latin typeface="Garamond" panose="02020404030301010803" pitchFamily="18" charset="0"/>
              </a:rPr>
              <a:t>requests </a:t>
            </a:r>
            <a:r>
              <a:rPr lang="en-US" sz="3200" dirty="0" smtClean="0">
                <a:latin typeface="Garamond" panose="02020404030301010803" pitchFamily="18" charset="0"/>
              </a:rPr>
              <a:t>are received during 2001-02. </a:t>
            </a:r>
          </a:p>
          <a:p>
            <a:pPr marL="0" indent="0" eaLnBrk="1" hangingPunct="1">
              <a:spcBef>
                <a:spcPct val="50000"/>
              </a:spcBef>
            </a:pPr>
            <a:r>
              <a:rPr lang="en-US" sz="3200" b="1" dirty="0">
                <a:latin typeface="Garamond" panose="02020404030301010803" pitchFamily="18" charset="0"/>
              </a:rPr>
              <a:t>2003-04</a:t>
            </a:r>
            <a:r>
              <a:rPr lang="en-US" sz="3200" dirty="0">
                <a:latin typeface="Garamond" panose="02020404030301010803" pitchFamily="18" charset="0"/>
              </a:rPr>
              <a:t> </a:t>
            </a:r>
            <a:r>
              <a:rPr lang="en-US" sz="3200" dirty="0" smtClean="0">
                <a:latin typeface="Garamond" panose="02020404030301010803" pitchFamily="18" charset="0"/>
              </a:rPr>
              <a:t>– A new Information </a:t>
            </a:r>
            <a:r>
              <a:rPr lang="en-US" sz="3200" dirty="0">
                <a:latin typeface="Garamond" panose="02020404030301010803" pitchFamily="18" charset="0"/>
              </a:rPr>
              <a:t>Desk i</a:t>
            </a:r>
            <a:r>
              <a:rPr lang="en-US" sz="3200" dirty="0" smtClean="0">
                <a:latin typeface="Garamond" panose="02020404030301010803" pitchFamily="18" charset="0"/>
              </a:rPr>
              <a:t>s </a:t>
            </a:r>
            <a:r>
              <a:rPr lang="en-US" sz="3200" dirty="0">
                <a:latin typeface="Garamond" panose="02020404030301010803" pitchFamily="18" charset="0"/>
              </a:rPr>
              <a:t>installed that </a:t>
            </a:r>
            <a:r>
              <a:rPr lang="en-US" sz="3200" dirty="0" smtClean="0">
                <a:latin typeface="Garamond" panose="02020404030301010803" pitchFamily="18" charset="0"/>
              </a:rPr>
              <a:t>is </a:t>
            </a:r>
            <a:r>
              <a:rPr lang="en-US" sz="3200" dirty="0">
                <a:latin typeface="Garamond" panose="02020404030301010803" pitchFamily="18" charset="0"/>
              </a:rPr>
              <a:t>more consistent with the design and décor of the surrounding space of the Main Library.</a:t>
            </a:r>
            <a:endParaRPr lang="en-US" sz="3200" dirty="0" smtClean="0">
              <a:latin typeface="Garamond" panose="02020404030301010803" pitchFamily="18" charset="0"/>
            </a:endParaRPr>
          </a:p>
          <a:p>
            <a:pPr marL="0" indent="0" eaLnBrk="1" hangingPunct="1">
              <a:spcBef>
                <a:spcPct val="50000"/>
              </a:spcBef>
            </a:pPr>
            <a:r>
              <a:rPr lang="en-US" sz="3200" b="1" dirty="0" smtClean="0">
                <a:latin typeface="Garamond" panose="02020404030301010803" pitchFamily="18" charset="0"/>
              </a:rPr>
              <a:t>2004-05</a:t>
            </a:r>
            <a:r>
              <a:rPr lang="en-US" sz="3200" dirty="0" smtClean="0">
                <a:latin typeface="Garamond" panose="02020404030301010803" pitchFamily="18" charset="0"/>
              </a:rPr>
              <a:t> – The </a:t>
            </a:r>
            <a:r>
              <a:rPr lang="en-US" sz="3200" dirty="0">
                <a:latin typeface="Garamond" panose="02020404030301010803" pitchFamily="18" charset="0"/>
              </a:rPr>
              <a:t>longstanding Reference Desk in the </a:t>
            </a:r>
            <a:r>
              <a:rPr lang="en-US" sz="3200" dirty="0" smtClean="0">
                <a:latin typeface="Garamond" panose="02020404030301010803" pitchFamily="18" charset="0"/>
              </a:rPr>
              <a:t>Reading </a:t>
            </a:r>
            <a:r>
              <a:rPr lang="en-US" sz="3200" dirty="0">
                <a:latin typeface="Garamond" panose="02020404030301010803" pitchFamily="18" charset="0"/>
              </a:rPr>
              <a:t>Room i</a:t>
            </a:r>
            <a:r>
              <a:rPr lang="en-US" sz="3200" dirty="0" smtClean="0">
                <a:latin typeface="Garamond" panose="02020404030301010803" pitchFamily="18" charset="0"/>
              </a:rPr>
              <a:t>s </a:t>
            </a:r>
            <a:r>
              <a:rPr lang="en-US" sz="3200" dirty="0">
                <a:latin typeface="Garamond" panose="02020404030301010803" pitchFamily="18" charset="0"/>
              </a:rPr>
              <a:t>eliminated </a:t>
            </a:r>
            <a:r>
              <a:rPr lang="en-US" sz="3200" dirty="0" smtClean="0">
                <a:latin typeface="Garamond" panose="02020404030301010803" pitchFamily="18" charset="0"/>
              </a:rPr>
              <a:t>and </a:t>
            </a:r>
            <a:r>
              <a:rPr lang="en-US" sz="3200" dirty="0">
                <a:latin typeface="Garamond" panose="02020404030301010803" pitchFamily="18" charset="0"/>
              </a:rPr>
              <a:t>in-person reference services </a:t>
            </a:r>
            <a:r>
              <a:rPr lang="en-US" sz="3200" dirty="0" smtClean="0">
                <a:latin typeface="Garamond" panose="02020404030301010803" pitchFamily="18" charset="0"/>
              </a:rPr>
              <a:t>are </a:t>
            </a:r>
            <a:r>
              <a:rPr lang="en-US" sz="3200" dirty="0">
                <a:latin typeface="Garamond" panose="02020404030301010803" pitchFamily="18" charset="0"/>
              </a:rPr>
              <a:t>consolidated to the Information </a:t>
            </a:r>
            <a:r>
              <a:rPr lang="en-US" sz="3200" dirty="0" smtClean="0">
                <a:latin typeface="Garamond" panose="02020404030301010803" pitchFamily="18" charset="0"/>
              </a:rPr>
              <a:t>Desk.</a:t>
            </a:r>
          </a:p>
        </p:txBody>
      </p:sp>
      <p:sp>
        <p:nvSpPr>
          <p:cNvPr id="26" name="Rectangle 25"/>
          <p:cNvSpPr>
            <a:spLocks noChangeArrowheads="1"/>
          </p:cNvSpPr>
          <p:nvPr/>
        </p:nvSpPr>
        <p:spPr bwMode="auto">
          <a:xfrm>
            <a:off x="37833300" y="19507200"/>
            <a:ext cx="5524500" cy="7712809"/>
          </a:xfrm>
          <a:prstGeom prst="rect">
            <a:avLst/>
          </a:prstGeom>
          <a:solidFill>
            <a:schemeClr val="bg1"/>
          </a:solidFill>
          <a:ln w="9525">
            <a:noFill/>
            <a:miter lim="800000"/>
            <a:headEnd/>
            <a:tailEnd/>
          </a:ln>
        </p:spPr>
        <p:txBody>
          <a:bodyPr lIns="360000" tIns="360000" rIns="360000" bIns="360000"/>
          <a:lstStyle>
            <a:lvl1pPr marL="381000" indent="-381000"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marL="0" eaLnBrk="1" hangingPunct="1">
              <a:spcBef>
                <a:spcPct val="50000"/>
              </a:spcBef>
            </a:pPr>
            <a:r>
              <a:rPr lang="en-US" sz="3200" b="1" dirty="0" smtClean="0">
                <a:latin typeface="Garamond" panose="02020404030301010803" pitchFamily="18" charset="0"/>
              </a:rPr>
              <a:t>Spring 2011 </a:t>
            </a:r>
            <a:r>
              <a:rPr lang="en-US" sz="3200" dirty="0" smtClean="0">
                <a:latin typeface="Garamond" panose="02020404030301010803" pitchFamily="18" charset="0"/>
              </a:rPr>
              <a:t>– A separate desk is established to handle the bulk of chat questions. In 2012-13 between the Information Desk and the centralized Virtual Reference Desk, 11,444 chat questions are answered.</a:t>
            </a:r>
          </a:p>
          <a:p>
            <a:pPr marL="0" eaLnBrk="1" hangingPunct="1">
              <a:spcBef>
                <a:spcPct val="50000"/>
              </a:spcBef>
            </a:pPr>
            <a:r>
              <a:rPr lang="en-US" sz="3200" b="1" dirty="0" smtClean="0">
                <a:latin typeface="Garamond" panose="02020404030301010803" pitchFamily="18" charset="0"/>
              </a:rPr>
              <a:t>Fall 2013 </a:t>
            </a:r>
            <a:r>
              <a:rPr lang="en-US" sz="3200" dirty="0" smtClean="0">
                <a:latin typeface="Garamond" panose="02020404030301010803" pitchFamily="18" charset="0"/>
              </a:rPr>
              <a:t>– New </a:t>
            </a:r>
            <a:r>
              <a:rPr lang="en-US" sz="3200" dirty="0">
                <a:latin typeface="Garamond" panose="02020404030301010803" pitchFamily="18" charset="0"/>
              </a:rPr>
              <a:t>lighting fixtures a</a:t>
            </a:r>
            <a:r>
              <a:rPr lang="en-US" sz="3200" dirty="0" smtClean="0">
                <a:latin typeface="Garamond" panose="02020404030301010803" pitchFamily="18" charset="0"/>
              </a:rPr>
              <a:t>re </a:t>
            </a:r>
            <a:r>
              <a:rPr lang="en-US" sz="3200" dirty="0">
                <a:latin typeface="Garamond" panose="02020404030301010803" pitchFamily="18" charset="0"/>
              </a:rPr>
              <a:t>installed in the Reading Room to replace the old fluorescent lights, bringing the room closer to its original appearance</a:t>
            </a:r>
            <a:r>
              <a:rPr lang="en-US" sz="3200" dirty="0" smtClean="0">
                <a:latin typeface="Garamond" panose="02020404030301010803" pitchFamily="18" charset="0"/>
              </a:rPr>
              <a:t>.</a:t>
            </a:r>
          </a:p>
        </p:txBody>
      </p:sp>
      <p:sp>
        <p:nvSpPr>
          <p:cNvPr id="29" name="Rectangle 35"/>
          <p:cNvSpPr>
            <a:spLocks noChangeArrowheads="1"/>
          </p:cNvSpPr>
          <p:nvPr/>
        </p:nvSpPr>
        <p:spPr bwMode="auto">
          <a:xfrm>
            <a:off x="457201" y="30711755"/>
            <a:ext cx="8382000" cy="1894059"/>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360000" tIns="360000" rIns="360000" bIns="360000"/>
          <a:lstStyle>
            <a:lvl1pPr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eaLnBrk="1" hangingPunct="1">
              <a:spcBef>
                <a:spcPct val="50000"/>
              </a:spcBef>
            </a:pPr>
            <a:endParaRPr lang="en-US" altLang="en-US" sz="2800"/>
          </a:p>
        </p:txBody>
      </p:sp>
      <p:pic>
        <p:nvPicPr>
          <p:cNvPr id="30" name="Picture 90" descr="wordmark_horz_bold.eps"/>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82157" y="31016556"/>
            <a:ext cx="7713663" cy="1285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26" name="Picture 2" descr="http://explorecu.org/archive/files/3835c63c6c400607a1af2807d7ba6c27.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185600" y="27765703"/>
            <a:ext cx="6172200" cy="4104028"/>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descr="Image source, University Archives: http://archives.library.illinois.edu/archon/index.php?p=digitallibrary/digitalcontent&amp;amp;id=6115, copyright holder unknow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03708" y="24765000"/>
            <a:ext cx="6974490" cy="697449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9138236" y="31659493"/>
            <a:ext cx="10715626" cy="954107"/>
          </a:xfrm>
          <a:prstGeom prst="rect">
            <a:avLst/>
          </a:prstGeom>
          <a:noFill/>
        </p:spPr>
        <p:txBody>
          <a:bodyPr wrap="square" rtlCol="0">
            <a:spAutoFit/>
          </a:bodyPr>
          <a:lstStyle/>
          <a:p>
            <a:r>
              <a:rPr lang="en-US" sz="2800" dirty="0" smtClean="0"/>
              <a:t>Historical images courtesy the University of Illinois Archives, copyright the University of Illinois or unknown</a:t>
            </a:r>
            <a:endParaRPr lang="en-US" sz="2800" dirty="0"/>
          </a:p>
        </p:txBody>
      </p:sp>
      <p:pic>
        <p:nvPicPr>
          <p:cNvPr id="4" name="Picture 3" descr="info desk flickr 1.jpg"/>
          <p:cNvPicPr>
            <a:picLocks noChangeAspect="1"/>
          </p:cNvPicPr>
          <p:nvPr/>
        </p:nvPicPr>
        <p:blipFill rotWithShape="1">
          <a:blip r:embed="rId11">
            <a:extLst>
              <a:ext uri="{28A0092B-C50C-407E-A947-70E740481C1C}">
                <a14:useLocalDpi xmlns:a14="http://schemas.microsoft.com/office/drawing/2010/main" val="0"/>
              </a:ext>
            </a:extLst>
          </a:blip>
          <a:srcRect l="15172" t="3089" r="16018" b="4990"/>
          <a:stretch/>
        </p:blipFill>
        <p:spPr>
          <a:xfrm>
            <a:off x="32169836" y="19050000"/>
            <a:ext cx="5320564" cy="5330770"/>
          </a:xfrm>
          <a:prstGeom prst="rect">
            <a:avLst/>
          </a:prstGeom>
        </p:spPr>
      </p:pic>
      <p:sp>
        <p:nvSpPr>
          <p:cNvPr id="35" name="Rectangle 34"/>
          <p:cNvSpPr>
            <a:spLocks noChangeArrowheads="1"/>
          </p:cNvSpPr>
          <p:nvPr/>
        </p:nvSpPr>
        <p:spPr bwMode="auto">
          <a:xfrm>
            <a:off x="30079950" y="25206346"/>
            <a:ext cx="6648450" cy="6994810"/>
          </a:xfrm>
          <a:prstGeom prst="rect">
            <a:avLst/>
          </a:prstGeom>
          <a:solidFill>
            <a:schemeClr val="bg1"/>
          </a:solidFill>
          <a:ln w="9525">
            <a:noFill/>
            <a:miter lim="800000"/>
            <a:headEnd/>
            <a:tailEnd/>
          </a:ln>
        </p:spPr>
        <p:txBody>
          <a:bodyPr lIns="360000" tIns="360000" rIns="360000" bIns="360000"/>
          <a:lstStyle>
            <a:lvl1pPr marL="381000" indent="-381000" eaLnBrk="0" hangingPunct="0">
              <a:defRPr sz="8600">
                <a:solidFill>
                  <a:schemeClr val="tx1"/>
                </a:solidFill>
                <a:latin typeface="Arial" charset="0"/>
                <a:ea typeface="ＭＳ Ｐゴシック" pitchFamily="-65" charset="-128"/>
              </a:defRPr>
            </a:lvl1pPr>
            <a:lvl2pPr marL="37931725" indent="-37474525" eaLnBrk="0" hangingPunct="0">
              <a:defRPr sz="8600">
                <a:solidFill>
                  <a:schemeClr val="tx1"/>
                </a:solidFill>
                <a:latin typeface="Arial" charset="0"/>
                <a:ea typeface="ＭＳ Ｐゴシック" pitchFamily="-65" charset="-128"/>
              </a:defRPr>
            </a:lvl2pPr>
            <a:lvl3pPr eaLnBrk="0" hangingPunct="0">
              <a:defRPr sz="8600">
                <a:solidFill>
                  <a:schemeClr val="tx1"/>
                </a:solidFill>
                <a:latin typeface="Arial" charset="0"/>
                <a:ea typeface="ＭＳ Ｐゴシック" pitchFamily="-65" charset="-128"/>
              </a:defRPr>
            </a:lvl3pPr>
            <a:lvl4pPr eaLnBrk="0" hangingPunct="0">
              <a:defRPr sz="8600">
                <a:solidFill>
                  <a:schemeClr val="tx1"/>
                </a:solidFill>
                <a:latin typeface="Arial" charset="0"/>
                <a:ea typeface="ＭＳ Ｐゴシック" pitchFamily="-65" charset="-128"/>
              </a:defRPr>
            </a:lvl4pPr>
            <a:lvl5pPr eaLnBrk="0" hangingPunct="0">
              <a:defRPr sz="8600">
                <a:solidFill>
                  <a:schemeClr val="tx1"/>
                </a:solidFill>
                <a:latin typeface="Arial" charset="0"/>
                <a:ea typeface="ＭＳ Ｐゴシック" pitchFamily="-65" charset="-128"/>
              </a:defRPr>
            </a:lvl5pPr>
            <a:lvl6pPr marL="457200" eaLnBrk="0" fontAlgn="base" hangingPunct="0">
              <a:spcBef>
                <a:spcPct val="0"/>
              </a:spcBef>
              <a:spcAft>
                <a:spcPct val="0"/>
              </a:spcAft>
              <a:defRPr sz="8600">
                <a:solidFill>
                  <a:schemeClr val="tx1"/>
                </a:solidFill>
                <a:latin typeface="Arial" charset="0"/>
                <a:ea typeface="ＭＳ Ｐゴシック" pitchFamily="-65" charset="-128"/>
              </a:defRPr>
            </a:lvl6pPr>
            <a:lvl7pPr marL="914400" eaLnBrk="0" fontAlgn="base" hangingPunct="0">
              <a:spcBef>
                <a:spcPct val="0"/>
              </a:spcBef>
              <a:spcAft>
                <a:spcPct val="0"/>
              </a:spcAft>
              <a:defRPr sz="8600">
                <a:solidFill>
                  <a:schemeClr val="tx1"/>
                </a:solidFill>
                <a:latin typeface="Arial" charset="0"/>
                <a:ea typeface="ＭＳ Ｐゴシック" pitchFamily="-65" charset="-128"/>
              </a:defRPr>
            </a:lvl7pPr>
            <a:lvl8pPr marL="1371600" eaLnBrk="0" fontAlgn="base" hangingPunct="0">
              <a:spcBef>
                <a:spcPct val="0"/>
              </a:spcBef>
              <a:spcAft>
                <a:spcPct val="0"/>
              </a:spcAft>
              <a:defRPr sz="8600">
                <a:solidFill>
                  <a:schemeClr val="tx1"/>
                </a:solidFill>
                <a:latin typeface="Arial" charset="0"/>
                <a:ea typeface="ＭＳ Ｐゴシック" pitchFamily="-65" charset="-128"/>
              </a:defRPr>
            </a:lvl8pPr>
            <a:lvl9pPr marL="1828800" eaLnBrk="0" fontAlgn="base" hangingPunct="0">
              <a:spcBef>
                <a:spcPct val="0"/>
              </a:spcBef>
              <a:spcAft>
                <a:spcPct val="0"/>
              </a:spcAft>
              <a:defRPr sz="8600">
                <a:solidFill>
                  <a:schemeClr val="tx1"/>
                </a:solidFill>
                <a:latin typeface="Arial" charset="0"/>
                <a:ea typeface="ＭＳ Ｐゴシック" pitchFamily="-65" charset="-128"/>
              </a:defRPr>
            </a:lvl9pPr>
          </a:lstStyle>
          <a:p>
            <a:pPr marL="0" eaLnBrk="1" hangingPunct="1">
              <a:spcBef>
                <a:spcPct val="50000"/>
              </a:spcBef>
            </a:pPr>
            <a:r>
              <a:rPr lang="en-US" sz="3200" b="1" cap="small" dirty="0" smtClean="0">
                <a:latin typeface="Garamond" panose="02020404030301010803" pitchFamily="18" charset="0"/>
              </a:rPr>
              <a:t>1976-2000: </a:t>
            </a:r>
            <a:r>
              <a:rPr lang="en-US" sz="3200" dirty="0" smtClean="0">
                <a:latin typeface="Garamond" panose="02020404030301010803" pitchFamily="18" charset="0"/>
              </a:rPr>
              <a:t>Computers and then the Internet change the types of resources available for research. In 1976, the library gets computer terminals for searching large bibliographic databases, and August 1978 brings the New York Times Information Bank. Later, in the 1990’s, an Electronic Reference </a:t>
            </a:r>
            <a:r>
              <a:rPr lang="en-US" sz="3200" dirty="0" smtClean="0">
                <a:solidFill>
                  <a:srgbClr val="000000"/>
                </a:solidFill>
                <a:latin typeface="Garamond" panose="02020404030301010803" pitchFamily="18" charset="0"/>
              </a:rPr>
              <a:t>Sources homepage becomes the centralized source for databases licensed by the Library, as well as for free websites useful for research.</a:t>
            </a:r>
          </a:p>
        </p:txBody>
      </p:sp>
      <p:sp>
        <p:nvSpPr>
          <p:cNvPr id="32" name="TextBox 31"/>
          <p:cNvSpPr txBox="1"/>
          <p:nvPr/>
        </p:nvSpPr>
        <p:spPr>
          <a:xfrm>
            <a:off x="1676401" y="30058641"/>
            <a:ext cx="4038600" cy="461665"/>
          </a:xfrm>
          <a:prstGeom prst="rect">
            <a:avLst/>
          </a:prstGeom>
          <a:noFill/>
        </p:spPr>
        <p:txBody>
          <a:bodyPr wrap="square" rtlCol="0">
            <a:spAutoFit/>
          </a:bodyPr>
          <a:lstStyle/>
          <a:p>
            <a:r>
              <a:rPr lang="en-US" sz="2400" b="1" i="1" dirty="0" smtClean="0"/>
              <a:t>The Daily Illini; </a:t>
            </a:r>
            <a:r>
              <a:rPr lang="en-US" sz="2400" b="1" dirty="0" smtClean="0"/>
              <a:t>Dec 1,1939</a:t>
            </a:r>
            <a:endParaRPr lang="en-US" sz="2400" b="1" i="1" dirty="0"/>
          </a:p>
        </p:txBody>
      </p:sp>
      <p:sp>
        <p:nvSpPr>
          <p:cNvPr id="6" name="TextBox 5"/>
          <p:cNvSpPr txBox="1"/>
          <p:nvPr/>
        </p:nvSpPr>
        <p:spPr>
          <a:xfrm>
            <a:off x="21526501" y="3341012"/>
            <a:ext cx="21221699" cy="861774"/>
          </a:xfrm>
          <a:prstGeom prst="rect">
            <a:avLst/>
          </a:prstGeom>
          <a:noFill/>
        </p:spPr>
        <p:txBody>
          <a:bodyPr wrap="square" rtlCol="0">
            <a:spAutoFit/>
          </a:bodyPr>
          <a:lstStyle/>
          <a:p>
            <a:r>
              <a:rPr lang="en-US" sz="5000" dirty="0"/>
              <a:t>http://explorecu.org/tour-builder/tours/show/id/15</a:t>
            </a:r>
          </a:p>
        </p:txBody>
      </p:sp>
      <p:sp>
        <p:nvSpPr>
          <p:cNvPr id="7" name="TextBox 6"/>
          <p:cNvSpPr txBox="1"/>
          <p:nvPr/>
        </p:nvSpPr>
        <p:spPr>
          <a:xfrm>
            <a:off x="782157" y="16687800"/>
            <a:ext cx="5466242" cy="1415772"/>
          </a:xfrm>
          <a:prstGeom prst="rect">
            <a:avLst/>
          </a:prstGeom>
          <a:noFill/>
        </p:spPr>
        <p:txBody>
          <a:bodyPr wrap="square" rtlCol="0">
            <a:spAutoFit/>
          </a:bodyPr>
          <a:lstStyle/>
          <a:p>
            <a:r>
              <a:rPr lang="en-US" dirty="0" smtClean="0">
                <a:solidFill>
                  <a:schemeClr val="bg1"/>
                </a:solidFill>
              </a:rPr>
              <a:t>1897</a:t>
            </a:r>
            <a:endParaRPr lang="en-US" dirty="0">
              <a:solidFill>
                <a:schemeClr val="bg1"/>
              </a:solidFill>
            </a:endParaRPr>
          </a:p>
        </p:txBody>
      </p:sp>
      <p:sp>
        <p:nvSpPr>
          <p:cNvPr id="39" name="TextBox 38"/>
          <p:cNvSpPr txBox="1"/>
          <p:nvPr/>
        </p:nvSpPr>
        <p:spPr>
          <a:xfrm>
            <a:off x="9829800" y="30475535"/>
            <a:ext cx="4038600" cy="461665"/>
          </a:xfrm>
          <a:prstGeom prst="rect">
            <a:avLst/>
          </a:prstGeom>
          <a:noFill/>
        </p:spPr>
        <p:txBody>
          <a:bodyPr wrap="square" rtlCol="0">
            <a:spAutoFit/>
          </a:bodyPr>
          <a:lstStyle/>
          <a:p>
            <a:r>
              <a:rPr lang="en-US" sz="2400" b="1" dirty="0" smtClean="0"/>
              <a:t>Reading Room, circa 1952</a:t>
            </a:r>
            <a:endParaRPr lang="en-US" sz="2400" b="1" dirty="0"/>
          </a:p>
        </p:txBody>
      </p:sp>
      <p:sp>
        <p:nvSpPr>
          <p:cNvPr id="41" name="TextBox 40"/>
          <p:cNvSpPr txBox="1"/>
          <p:nvPr/>
        </p:nvSpPr>
        <p:spPr>
          <a:xfrm>
            <a:off x="22703708" y="31775400"/>
            <a:ext cx="5033092" cy="461665"/>
          </a:xfrm>
          <a:prstGeom prst="rect">
            <a:avLst/>
          </a:prstGeom>
          <a:noFill/>
        </p:spPr>
        <p:txBody>
          <a:bodyPr wrap="square" rtlCol="0">
            <a:spAutoFit/>
          </a:bodyPr>
          <a:lstStyle/>
          <a:p>
            <a:r>
              <a:rPr lang="en-US" sz="2400" b="1" dirty="0" smtClean="0"/>
              <a:t>Information Desk, circa 1979</a:t>
            </a:r>
            <a:endParaRPr lang="en-US" sz="2400" b="1" dirty="0"/>
          </a:p>
        </p:txBody>
      </p:sp>
      <p:sp>
        <p:nvSpPr>
          <p:cNvPr id="42" name="TextBox 41"/>
          <p:cNvSpPr txBox="1"/>
          <p:nvPr/>
        </p:nvSpPr>
        <p:spPr>
          <a:xfrm>
            <a:off x="37185600" y="31869731"/>
            <a:ext cx="4038600" cy="461665"/>
          </a:xfrm>
          <a:prstGeom prst="rect">
            <a:avLst/>
          </a:prstGeom>
          <a:noFill/>
        </p:spPr>
        <p:txBody>
          <a:bodyPr wrap="square" rtlCol="0">
            <a:spAutoFit/>
          </a:bodyPr>
          <a:lstStyle/>
          <a:p>
            <a:r>
              <a:rPr lang="en-US" sz="2400" b="1" dirty="0" smtClean="0"/>
              <a:t>Reading Room, 2014</a:t>
            </a:r>
            <a:endParaRPr lang="en-US" sz="2400" b="1" dirty="0"/>
          </a:p>
        </p:txBody>
      </p:sp>
      <p:sp>
        <p:nvSpPr>
          <p:cNvPr id="45" name="TextBox 44"/>
          <p:cNvSpPr txBox="1"/>
          <p:nvPr/>
        </p:nvSpPr>
        <p:spPr>
          <a:xfrm>
            <a:off x="373943" y="16110555"/>
            <a:ext cx="5134146" cy="461665"/>
          </a:xfrm>
          <a:prstGeom prst="rect">
            <a:avLst/>
          </a:prstGeom>
          <a:noFill/>
        </p:spPr>
        <p:txBody>
          <a:bodyPr wrap="square" rtlCol="0">
            <a:spAutoFit/>
          </a:bodyPr>
          <a:lstStyle/>
          <a:p>
            <a:r>
              <a:rPr lang="en-US" sz="2400" b="1" dirty="0" smtClean="0"/>
              <a:t>The Library at </a:t>
            </a:r>
            <a:r>
              <a:rPr lang="en-US" sz="2400" b="1" dirty="0" err="1" smtClean="0"/>
              <a:t>Altgeld</a:t>
            </a:r>
            <a:r>
              <a:rPr lang="en-US" sz="2400" b="1" dirty="0" smtClean="0"/>
              <a:t>, circa 1900</a:t>
            </a:r>
            <a:endParaRPr lang="en-US" sz="2400" b="1" dirty="0"/>
          </a:p>
        </p:txBody>
      </p:sp>
      <p:sp>
        <p:nvSpPr>
          <p:cNvPr id="46" name="TextBox 45"/>
          <p:cNvSpPr txBox="1"/>
          <p:nvPr/>
        </p:nvSpPr>
        <p:spPr>
          <a:xfrm>
            <a:off x="5219700" y="10141803"/>
            <a:ext cx="7239000" cy="830997"/>
          </a:xfrm>
          <a:prstGeom prst="rect">
            <a:avLst/>
          </a:prstGeom>
          <a:noFill/>
        </p:spPr>
        <p:txBody>
          <a:bodyPr wrap="square" rtlCol="0">
            <a:spAutoFit/>
          </a:bodyPr>
          <a:lstStyle/>
          <a:p>
            <a:r>
              <a:rPr lang="en-US" sz="2400" b="1" dirty="0" smtClean="0"/>
              <a:t>Reading Room under construction, </a:t>
            </a:r>
          </a:p>
          <a:p>
            <a:r>
              <a:rPr lang="en-US" sz="2400" b="1" dirty="0" smtClean="0"/>
              <a:t>Oct. 12, 1925</a:t>
            </a:r>
            <a:endParaRPr lang="en-US" sz="2400" b="1" dirty="0"/>
          </a:p>
        </p:txBody>
      </p:sp>
      <p:sp>
        <p:nvSpPr>
          <p:cNvPr id="47" name="TextBox 46"/>
          <p:cNvSpPr txBox="1"/>
          <p:nvPr/>
        </p:nvSpPr>
        <p:spPr>
          <a:xfrm>
            <a:off x="17130009" y="10504133"/>
            <a:ext cx="6872992" cy="461665"/>
          </a:xfrm>
          <a:prstGeom prst="rect">
            <a:avLst/>
          </a:prstGeom>
          <a:noFill/>
        </p:spPr>
        <p:txBody>
          <a:bodyPr wrap="square" rtlCol="0">
            <a:spAutoFit/>
          </a:bodyPr>
          <a:lstStyle/>
          <a:p>
            <a:r>
              <a:rPr lang="en-US" sz="2400" b="1" dirty="0" smtClean="0"/>
              <a:t>Reference desk in Reading Room,  1938</a:t>
            </a:r>
            <a:endParaRPr lang="en-US" sz="2400" b="1" dirty="0"/>
          </a:p>
        </p:txBody>
      </p:sp>
      <p:sp>
        <p:nvSpPr>
          <p:cNvPr id="48" name="TextBox 47"/>
          <p:cNvSpPr txBox="1"/>
          <p:nvPr/>
        </p:nvSpPr>
        <p:spPr>
          <a:xfrm>
            <a:off x="31693838" y="24384000"/>
            <a:ext cx="5143499" cy="461665"/>
          </a:xfrm>
          <a:prstGeom prst="rect">
            <a:avLst/>
          </a:prstGeom>
          <a:noFill/>
        </p:spPr>
        <p:txBody>
          <a:bodyPr wrap="square" rtlCol="0">
            <a:spAutoFit/>
          </a:bodyPr>
          <a:lstStyle/>
          <a:p>
            <a:pPr lvl="1"/>
            <a:r>
              <a:rPr lang="en-US" sz="2400" b="1" dirty="0" smtClean="0"/>
              <a:t>Information Desk, 2013</a:t>
            </a:r>
            <a:endParaRPr lang="en-US" sz="24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oster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Postertemplate</Template>
  <TotalTime>355</TotalTime>
  <Words>926</Words>
  <Application>Microsoft Office PowerPoint</Application>
  <PresentationFormat>Custom</PresentationFormat>
  <Paragraphs>44</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ＭＳ Ｐゴシック</vt:lpstr>
      <vt:lpstr>Arial</vt:lpstr>
      <vt:lpstr>Arial Black</vt:lpstr>
      <vt:lpstr>Calibri</vt:lpstr>
      <vt:lpstr>Garamond</vt:lpstr>
      <vt:lpstr>Postertemplate</vt:lpstr>
      <vt:lpstr>PowerPoint Presentation</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Caitlin Crane</dc:creator>
  <cp:lastModifiedBy>Jacoby, JoAnn</cp:lastModifiedBy>
  <cp:revision>37</cp:revision>
  <cp:lastPrinted>2009-06-18T18:06:01Z</cp:lastPrinted>
  <dcterms:created xsi:type="dcterms:W3CDTF">2014-10-24T14:34:49Z</dcterms:created>
  <dcterms:modified xsi:type="dcterms:W3CDTF">2014-11-18T17:25:21Z</dcterms:modified>
</cp:coreProperties>
</file>