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1" r:id="rId2"/>
  </p:sldMasterIdLst>
  <p:notesMasterIdLst>
    <p:notesMasterId r:id="rId37"/>
  </p:notesMasterIdLst>
  <p:handoutMasterIdLst>
    <p:handoutMasterId r:id="rId38"/>
  </p:handoutMasterIdLst>
  <p:sldIdLst>
    <p:sldId id="281" r:id="rId3"/>
    <p:sldId id="282" r:id="rId4"/>
    <p:sldId id="257" r:id="rId5"/>
    <p:sldId id="258" r:id="rId6"/>
    <p:sldId id="280" r:id="rId7"/>
    <p:sldId id="269" r:id="rId8"/>
    <p:sldId id="298" r:id="rId9"/>
    <p:sldId id="302" r:id="rId10"/>
    <p:sldId id="304" r:id="rId11"/>
    <p:sldId id="303" r:id="rId12"/>
    <p:sldId id="305" r:id="rId13"/>
    <p:sldId id="306" r:id="rId14"/>
    <p:sldId id="307" r:id="rId15"/>
    <p:sldId id="308" r:id="rId16"/>
    <p:sldId id="309" r:id="rId17"/>
    <p:sldId id="310" r:id="rId18"/>
    <p:sldId id="311" r:id="rId19"/>
    <p:sldId id="312" r:id="rId20"/>
    <p:sldId id="313" r:id="rId21"/>
    <p:sldId id="314" r:id="rId22"/>
    <p:sldId id="316" r:id="rId23"/>
    <p:sldId id="317" r:id="rId24"/>
    <p:sldId id="319" r:id="rId25"/>
    <p:sldId id="320" r:id="rId26"/>
    <p:sldId id="321" r:id="rId27"/>
    <p:sldId id="322" r:id="rId28"/>
    <p:sldId id="323" r:id="rId29"/>
    <p:sldId id="324" r:id="rId30"/>
    <p:sldId id="325" r:id="rId31"/>
    <p:sldId id="326" r:id="rId32"/>
    <p:sldId id="327" r:id="rId33"/>
    <p:sldId id="328" r:id="rId34"/>
    <p:sldId id="279" r:id="rId35"/>
    <p:sldId id="329"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D2E0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5" autoAdjust="0"/>
    <p:restoredTop sz="95461" autoAdjust="0"/>
  </p:normalViewPr>
  <p:slideViewPr>
    <p:cSldViewPr>
      <p:cViewPr>
        <p:scale>
          <a:sx n="77" d="100"/>
          <a:sy n="77" d="100"/>
        </p:scale>
        <p:origin x="-2508" y="-7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7D3DCF-62C1-424D-9072-EBD4C265D37C}" type="datetimeFigureOut">
              <a:rPr lang="en-US" smtClean="0"/>
              <a:t>5/27/2015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68C81BE-50C7-45DA-AC06-90A4FF246238}" type="slidenum">
              <a:rPr lang="en-US" smtClean="0"/>
              <a:t>‹#›</a:t>
            </a:fld>
            <a:endParaRPr lang="en-US"/>
          </a:p>
        </p:txBody>
      </p:sp>
    </p:spTree>
    <p:extLst>
      <p:ext uri="{BB962C8B-B14F-4D97-AF65-F5344CB8AC3E}">
        <p14:creationId xmlns:p14="http://schemas.microsoft.com/office/powerpoint/2010/main" val="29832754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DD754C3-1F60-4DA6-9E6F-0ECD0EAF24CA}" type="datetimeFigureOut">
              <a:rPr lang="en-US" smtClean="0"/>
              <a:t>5/27/2015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ECEC3DA-3A5C-47BB-B830-CCFC94C43CE8}" type="slidenum">
              <a:rPr lang="en-US" smtClean="0"/>
              <a:t>‹#›</a:t>
            </a:fld>
            <a:endParaRPr lang="en-US" dirty="0"/>
          </a:p>
        </p:txBody>
      </p:sp>
    </p:spTree>
    <p:extLst>
      <p:ext uri="{BB962C8B-B14F-4D97-AF65-F5344CB8AC3E}">
        <p14:creationId xmlns:p14="http://schemas.microsoft.com/office/powerpoint/2010/main" val="1514805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CEC3DA-3A5C-47BB-B830-CCFC94C43CE8}" type="slidenum">
              <a:rPr lang="en-US" smtClean="0"/>
              <a:t>3</a:t>
            </a:fld>
            <a:endParaRPr lang="en-US" dirty="0"/>
          </a:p>
        </p:txBody>
      </p:sp>
    </p:spTree>
    <p:extLst>
      <p:ext uri="{BB962C8B-B14F-4D97-AF65-F5344CB8AC3E}">
        <p14:creationId xmlns:p14="http://schemas.microsoft.com/office/powerpoint/2010/main" val="1937281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CEC3DA-3A5C-47BB-B830-CCFC94C43CE8}" type="slidenum">
              <a:rPr lang="en-US" smtClean="0"/>
              <a:t>5</a:t>
            </a:fld>
            <a:endParaRPr lang="en-US" dirty="0"/>
          </a:p>
        </p:txBody>
      </p:sp>
    </p:spTree>
    <p:extLst>
      <p:ext uri="{BB962C8B-B14F-4D97-AF65-F5344CB8AC3E}">
        <p14:creationId xmlns:p14="http://schemas.microsoft.com/office/powerpoint/2010/main" val="10404209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86000" y="2590800"/>
            <a:ext cx="6705600" cy="1676400"/>
          </a:xfrm>
        </p:spPr>
        <p:txBody>
          <a:bodyPr anchor="b" anchorCtr="0"/>
          <a:lstStyle>
            <a:lvl1pPr algn="r">
              <a:defRPr b="1">
                <a:solidFill>
                  <a:srgbClr val="E46C0A"/>
                </a:solidFill>
              </a:defRPr>
            </a:lvl1pPr>
          </a:lstStyle>
          <a:p>
            <a:r>
              <a:rPr lang="en-US" dirty="0" smtClean="0"/>
              <a:t>Click to Add Title</a:t>
            </a:r>
            <a:endParaRPr lang="en-US" dirty="0"/>
          </a:p>
        </p:txBody>
      </p:sp>
      <p:sp>
        <p:nvSpPr>
          <p:cNvPr id="3" name="Subtitle 2"/>
          <p:cNvSpPr>
            <a:spLocks noGrp="1"/>
          </p:cNvSpPr>
          <p:nvPr>
            <p:ph type="subTitle" idx="1" hasCustomPrompt="1"/>
          </p:nvPr>
        </p:nvSpPr>
        <p:spPr>
          <a:xfrm>
            <a:off x="2971800" y="4419600"/>
            <a:ext cx="6019800" cy="914400"/>
          </a:xfrm>
        </p:spPr>
        <p:txBody>
          <a:bodyPr/>
          <a:lstStyle>
            <a:lvl1pPr marL="0" indent="0" algn="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subtitle</a:t>
            </a:r>
            <a:endParaRPr lang="en-US" dirty="0"/>
          </a:p>
        </p:txBody>
      </p:sp>
    </p:spTree>
    <p:extLst>
      <p:ext uri="{BB962C8B-B14F-4D97-AF65-F5344CB8AC3E}">
        <p14:creationId xmlns:p14="http://schemas.microsoft.com/office/powerpoint/2010/main" val="1555179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lstStyle>
            <a:lvl1pPr>
              <a:defRPr>
                <a:solidFill>
                  <a:srgbClr val="E46C0A"/>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752601"/>
            <a:ext cx="8229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5F8C7318-DA4F-4747-A4B0-DD20411D1689}" type="slidenum">
              <a:rPr lang="en-US" smtClean="0"/>
              <a:t>‹#›</a:t>
            </a:fld>
            <a:endParaRPr lang="en-US" dirty="0"/>
          </a:p>
        </p:txBody>
      </p:sp>
    </p:spTree>
    <p:extLst>
      <p:ext uri="{BB962C8B-B14F-4D97-AF65-F5344CB8AC3E}">
        <p14:creationId xmlns:p14="http://schemas.microsoft.com/office/powerpoint/2010/main" val="1978458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6070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825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541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1"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258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7666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61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338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3806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4761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8118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7510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Library Wide Update September 12, 2014</a:t>
            </a:r>
            <a:endParaRPr lang="en-US" dirty="0"/>
          </a:p>
        </p:txBody>
      </p:sp>
      <p:sp>
        <p:nvSpPr>
          <p:cNvPr id="6" name="Slide Number Placeholder 5"/>
          <p:cNvSpPr>
            <a:spLocks noGrp="1"/>
          </p:cNvSpPr>
          <p:nvPr>
            <p:ph type="sldNum" sz="quarter" idx="4"/>
          </p:nvPr>
        </p:nvSpPr>
        <p:spPr>
          <a:xfrm>
            <a:off x="6553201"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C7318-DA4F-4747-A4B0-DD20411D1689}" type="slidenum">
              <a:rPr lang="en-US" smtClean="0"/>
              <a:t>‹#›</a:t>
            </a:fld>
            <a:endParaRPr lang="en-US" dirty="0"/>
          </a:p>
        </p:txBody>
      </p:sp>
    </p:spTree>
    <p:extLst>
      <p:ext uri="{BB962C8B-B14F-4D97-AF65-F5344CB8AC3E}">
        <p14:creationId xmlns:p14="http://schemas.microsoft.com/office/powerpoint/2010/main" val="1370787133"/>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1E556D-05BF-47AB-85EA-DCB5B2445105}" type="datetimeFigureOut">
              <a:rPr lang="en-US" smtClean="0">
                <a:solidFill>
                  <a:prstClr val="black">
                    <a:tint val="75000"/>
                  </a:prstClr>
                </a:solidFill>
              </a:rPr>
              <a:pPr/>
              <a:t>5/27/2015</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DAF05-6BDE-43CE-9B69-AADFB29A6F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2468853"/>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ClimateQUAL</a:t>
            </a:r>
            <a:r>
              <a:rPr lang="en-US" dirty="0" smtClean="0"/>
              <a:t> at Illinois</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Preliminary analysis</a:t>
            </a:r>
          </a:p>
          <a:p>
            <a:r>
              <a:rPr lang="en-US" dirty="0" smtClean="0"/>
              <a:t>May 22, 2015</a:t>
            </a:r>
            <a:endParaRPr lang="en-US" dirty="0"/>
          </a:p>
        </p:txBody>
      </p:sp>
      <p:pic>
        <p:nvPicPr>
          <p:cNvPr id="7" name="Picture 6"/>
          <p:cNvPicPr>
            <a:picLocks noChangeAspect="1"/>
          </p:cNvPicPr>
          <p:nvPr/>
        </p:nvPicPr>
        <p:blipFill>
          <a:blip r:embed="rId2"/>
          <a:stretch>
            <a:fillRect/>
          </a:stretch>
        </p:blipFill>
        <p:spPr>
          <a:xfrm>
            <a:off x="1066802" y="762000"/>
            <a:ext cx="7824005" cy="2590800"/>
          </a:xfrm>
          <a:prstGeom prst="rect">
            <a:avLst/>
          </a:prstGeom>
        </p:spPr>
      </p:pic>
    </p:spTree>
    <p:extLst>
      <p:ext uri="{BB962C8B-B14F-4D97-AF65-F5344CB8AC3E}">
        <p14:creationId xmlns:p14="http://schemas.microsoft.com/office/powerpoint/2010/main" val="4085157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838200" y="1524000"/>
            <a:ext cx="8229600" cy="4267200"/>
          </a:xfrm>
        </p:spPr>
        <p:txBody>
          <a:bodyPr/>
          <a:lstStyle/>
          <a:p>
            <a:r>
              <a:rPr lang="en-US" dirty="0" smtClean="0"/>
              <a:t>Background </a:t>
            </a:r>
          </a:p>
          <a:p>
            <a:r>
              <a:rPr lang="en-US" dirty="0" smtClean="0"/>
              <a:t>What </a:t>
            </a:r>
            <a:r>
              <a:rPr lang="en-US" dirty="0" err="1" smtClean="0"/>
              <a:t>ClimateQUAL</a:t>
            </a:r>
            <a:r>
              <a:rPr lang="en-US" dirty="0" smtClean="0"/>
              <a:t> measures (jargon decoded!)</a:t>
            </a:r>
          </a:p>
          <a:p>
            <a:r>
              <a:rPr lang="en-US" dirty="0" smtClean="0"/>
              <a:t>Library-wide data</a:t>
            </a:r>
          </a:p>
          <a:p>
            <a:r>
              <a:rPr lang="en-US" dirty="0" smtClean="0"/>
              <a:t>Illinois compared to other libraries</a:t>
            </a:r>
          </a:p>
          <a:p>
            <a:r>
              <a:rPr lang="en-US" dirty="0" smtClean="0"/>
              <a:t>Next steps in the analysis and reporting</a:t>
            </a:r>
          </a:p>
          <a:p>
            <a:r>
              <a:rPr lang="en-US" dirty="0" smtClean="0"/>
              <a:t>Questions</a:t>
            </a:r>
            <a:endParaRPr lang="en-US" dirty="0"/>
          </a:p>
        </p:txBody>
      </p:sp>
      <p:sp>
        <p:nvSpPr>
          <p:cNvPr id="4" name="Slide Number Placeholder 3"/>
          <p:cNvSpPr>
            <a:spLocks noGrp="1"/>
          </p:cNvSpPr>
          <p:nvPr>
            <p:ph type="sldNum" sz="quarter" idx="12"/>
          </p:nvPr>
        </p:nvSpPr>
        <p:spPr/>
        <p:txBody>
          <a:bodyPr/>
          <a:lstStyle/>
          <a:p>
            <a:fld id="{5F8C7318-DA4F-4747-A4B0-DD20411D1689}" type="slidenum">
              <a:rPr lang="en-US" smtClean="0"/>
              <a:t>2</a:t>
            </a:fld>
            <a:endParaRPr lang="en-US" dirty="0"/>
          </a:p>
        </p:txBody>
      </p:sp>
    </p:spTree>
    <p:extLst>
      <p:ext uri="{BB962C8B-B14F-4D97-AF65-F5344CB8AC3E}">
        <p14:creationId xmlns:p14="http://schemas.microsoft.com/office/powerpoint/2010/main" val="750715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399207"/>
            <a:ext cx="8229600" cy="762000"/>
          </a:xfrm>
        </p:spPr>
        <p:txBody>
          <a:bodyPr>
            <a:normAutofit/>
          </a:bodyPr>
          <a:lstStyle/>
          <a:p>
            <a:r>
              <a:rPr lang="en-US" sz="4000" dirty="0" smtClean="0"/>
              <a:t>ClimateQUAL</a:t>
            </a:r>
            <a:endParaRPr lang="en-US" sz="4000" dirty="0"/>
          </a:p>
        </p:txBody>
      </p:sp>
      <p:sp>
        <p:nvSpPr>
          <p:cNvPr id="3" name="Content Placeholder 2"/>
          <p:cNvSpPr>
            <a:spLocks noGrp="1"/>
          </p:cNvSpPr>
          <p:nvPr>
            <p:ph idx="1"/>
          </p:nvPr>
        </p:nvSpPr>
        <p:spPr>
          <a:xfrm>
            <a:off x="457200" y="1447800"/>
            <a:ext cx="8229600" cy="4343400"/>
          </a:xfrm>
        </p:spPr>
        <p:txBody>
          <a:bodyPr>
            <a:normAutofit/>
          </a:bodyPr>
          <a:lstStyle/>
          <a:p>
            <a:r>
              <a:rPr lang="en-US" sz="2000" dirty="0" smtClean="0"/>
              <a:t>ClimateQUAL©: Organizational Climate and Diversity Assessment is an assessment of library staff perceptions concerning (a) their library’s commitment to the principles of diversity, (b) organization policies and procedures, and (c) staff attitudes.</a:t>
            </a:r>
          </a:p>
          <a:p>
            <a:pPr marL="0" indent="0">
              <a:buNone/>
            </a:pPr>
            <a:endParaRPr lang="en-US" sz="2000" dirty="0" smtClean="0"/>
          </a:p>
          <a:p>
            <a:r>
              <a:rPr lang="en-US" sz="2000" dirty="0" smtClean="0"/>
              <a:t>ClimateQUAL© aims to:</a:t>
            </a:r>
          </a:p>
          <a:p>
            <a:pPr lvl="1"/>
            <a:r>
              <a:rPr lang="en-US" sz="2000" dirty="0" smtClean="0"/>
              <a:t>Foster a culture of healthy organizational climate and diversity;</a:t>
            </a:r>
          </a:p>
          <a:p>
            <a:pPr lvl="1"/>
            <a:r>
              <a:rPr lang="en-US" sz="2000" dirty="0" smtClean="0"/>
              <a:t>Help libraries better understand staff perceptions of organizational climate and diversity;</a:t>
            </a:r>
          </a:p>
          <a:p>
            <a:pPr lvl="1"/>
            <a:r>
              <a:rPr lang="en-US" sz="2000" dirty="0" smtClean="0"/>
              <a:t>Facilitate the on-going collection and interpretation of staff feedback;</a:t>
            </a:r>
          </a:p>
          <a:p>
            <a:pPr lvl="1"/>
            <a:r>
              <a:rPr lang="en-US" sz="2000" dirty="0" smtClean="0"/>
              <a:t>Identify best practices in managing organizational climate; and </a:t>
            </a:r>
          </a:p>
          <a:p>
            <a:pPr lvl="1"/>
            <a:r>
              <a:rPr lang="en-US" sz="2000" dirty="0" smtClean="0"/>
              <a:t>Enable libraries to interpret and act on data.</a:t>
            </a:r>
          </a:p>
          <a:p>
            <a:pPr marL="457200" lvl="1" indent="0">
              <a:buNone/>
            </a:pPr>
            <a:endParaRPr lang="en-US" sz="2000" dirty="0" smtClean="0"/>
          </a:p>
          <a:p>
            <a:pPr lvl="1"/>
            <a:endParaRPr lang="en-US" sz="2000" dirty="0"/>
          </a:p>
        </p:txBody>
      </p:sp>
      <p:sp>
        <p:nvSpPr>
          <p:cNvPr id="4" name="Slide Number Placeholder 3"/>
          <p:cNvSpPr>
            <a:spLocks noGrp="1"/>
          </p:cNvSpPr>
          <p:nvPr>
            <p:ph type="sldNum" sz="quarter" idx="12"/>
          </p:nvPr>
        </p:nvSpPr>
        <p:spPr>
          <a:xfrm>
            <a:off x="8153400" y="6356354"/>
            <a:ext cx="533400" cy="365125"/>
          </a:xfrm>
        </p:spPr>
        <p:txBody>
          <a:bodyPr/>
          <a:lstStyle/>
          <a:p>
            <a:fld id="{5F8C7318-DA4F-4747-A4B0-DD20411D1689}" type="slidenum">
              <a:rPr lang="en-US" smtClean="0">
                <a:solidFill>
                  <a:schemeClr val="bg1"/>
                </a:solidFill>
              </a:rPr>
              <a:t>3</a:t>
            </a:fld>
            <a:endParaRPr lang="en-US" dirty="0">
              <a:solidFill>
                <a:schemeClr val="bg1"/>
              </a:solidFill>
            </a:endParaRPr>
          </a:p>
        </p:txBody>
      </p:sp>
    </p:spTree>
    <p:extLst>
      <p:ext uri="{BB962C8B-B14F-4D97-AF65-F5344CB8AC3E}">
        <p14:creationId xmlns:p14="http://schemas.microsoft.com/office/powerpoint/2010/main" val="19347874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838200"/>
          </a:xfrm>
        </p:spPr>
        <p:txBody>
          <a:bodyPr>
            <a:normAutofit/>
          </a:bodyPr>
          <a:lstStyle/>
          <a:p>
            <a:r>
              <a:rPr lang="en-US" sz="4000" dirty="0" smtClean="0"/>
              <a:t>Climate QUAL at UIUC Library  </a:t>
            </a:r>
            <a:endParaRPr lang="en-US" sz="4000" dirty="0"/>
          </a:p>
        </p:txBody>
      </p:sp>
      <p:sp>
        <p:nvSpPr>
          <p:cNvPr id="3" name="Content Placeholder 2"/>
          <p:cNvSpPr>
            <a:spLocks noGrp="1"/>
          </p:cNvSpPr>
          <p:nvPr>
            <p:ph idx="1"/>
          </p:nvPr>
        </p:nvSpPr>
        <p:spPr>
          <a:xfrm>
            <a:off x="609600" y="1388857"/>
            <a:ext cx="8229600" cy="4481423"/>
          </a:xfrm>
        </p:spPr>
        <p:txBody>
          <a:bodyPr>
            <a:normAutofit fontScale="92500" lnSpcReduction="10000"/>
          </a:bodyPr>
          <a:lstStyle/>
          <a:p>
            <a:r>
              <a:rPr lang="en-US" sz="2800" dirty="0" smtClean="0"/>
              <a:t>April 2014: Climate Survey Working Group appointed. Members, Cindy Ingold, Chair; Jim Cotter, Qiang Jin, Cindy Kelly, Sue Searing, Jen-Chien Yu</a:t>
            </a:r>
          </a:p>
          <a:p>
            <a:r>
              <a:rPr lang="en-US" sz="2800" dirty="0" smtClean="0"/>
              <a:t>Fall 2014:  Decided to do ClimateQUAL </a:t>
            </a:r>
          </a:p>
          <a:p>
            <a:r>
              <a:rPr lang="en-US" sz="2800" dirty="0" smtClean="0"/>
              <a:t>Winter/Early Spring:  Working group members met with divisions, units, and committees</a:t>
            </a:r>
          </a:p>
          <a:p>
            <a:r>
              <a:rPr lang="en-US" sz="2800" dirty="0" smtClean="0"/>
              <a:t>Feb. 24-March 14: Survey administered</a:t>
            </a:r>
          </a:p>
          <a:p>
            <a:r>
              <a:rPr lang="en-US" sz="2800" dirty="0" smtClean="0"/>
              <a:t>Early April: Report received from ARL</a:t>
            </a:r>
          </a:p>
          <a:p>
            <a:r>
              <a:rPr lang="en-US" sz="2800" dirty="0" smtClean="0"/>
              <a:t>Early May:  Report shared via </a:t>
            </a:r>
            <a:r>
              <a:rPr lang="en-US" sz="2800" dirty="0" err="1" smtClean="0"/>
              <a:t>LibNEWS</a:t>
            </a:r>
            <a:endParaRPr lang="en-US" sz="2800" dirty="0" smtClean="0"/>
          </a:p>
          <a:p>
            <a:endParaRPr lang="en-US" sz="2800" dirty="0" smtClean="0"/>
          </a:p>
          <a:p>
            <a:pPr marL="0" indent="0" algn="ctr">
              <a:buNone/>
            </a:pPr>
            <a:r>
              <a:rPr lang="en-US" sz="2200" dirty="0" smtClean="0"/>
              <a:t>FAQ Page </a:t>
            </a:r>
            <a:r>
              <a:rPr lang="en-US" sz="2200" dirty="0"/>
              <a:t>at http://</a:t>
            </a:r>
            <a:r>
              <a:rPr lang="en-US" sz="2200" dirty="0" err="1"/>
              <a:t>www.library.illinois.edu</a:t>
            </a:r>
            <a:r>
              <a:rPr lang="en-US" sz="2200" dirty="0"/>
              <a:t>/assessment/</a:t>
            </a:r>
            <a:r>
              <a:rPr lang="en-US" sz="2200" dirty="0" err="1"/>
              <a:t>climatequal</a:t>
            </a:r>
            <a:endParaRPr lang="en-US" sz="2200" dirty="0"/>
          </a:p>
        </p:txBody>
      </p:sp>
      <p:sp>
        <p:nvSpPr>
          <p:cNvPr id="4" name="Slide Number Placeholder 3"/>
          <p:cNvSpPr>
            <a:spLocks noGrp="1"/>
          </p:cNvSpPr>
          <p:nvPr>
            <p:ph type="sldNum" sz="quarter" idx="12"/>
          </p:nvPr>
        </p:nvSpPr>
        <p:spPr/>
        <p:txBody>
          <a:bodyPr/>
          <a:lstStyle/>
          <a:p>
            <a:fld id="{5F8C7318-DA4F-4747-A4B0-DD20411D1689}" type="slidenum">
              <a:rPr lang="en-US" smtClean="0"/>
              <a:t>4</a:t>
            </a:fld>
            <a:endParaRPr lang="en-US" dirty="0"/>
          </a:p>
        </p:txBody>
      </p:sp>
    </p:spTree>
    <p:extLst>
      <p:ext uri="{BB962C8B-B14F-4D97-AF65-F5344CB8AC3E}">
        <p14:creationId xmlns:p14="http://schemas.microsoft.com/office/powerpoint/2010/main" val="1302675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Analysis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F8C7318-DA4F-4747-A4B0-DD20411D1689}" type="slidenum">
              <a:rPr lang="en-US" smtClean="0"/>
              <a:t>5</a:t>
            </a:fld>
            <a:endParaRPr lang="en-US" dirty="0"/>
          </a:p>
        </p:txBody>
      </p:sp>
      <p:sp>
        <p:nvSpPr>
          <p:cNvPr id="7" name="Oval 6"/>
          <p:cNvSpPr/>
          <p:nvPr/>
        </p:nvSpPr>
        <p:spPr>
          <a:xfrm>
            <a:off x="1066800" y="1600204"/>
            <a:ext cx="7010400" cy="4419601"/>
          </a:xfrm>
          <a:prstGeom prst="ellipse">
            <a:avLst/>
          </a:prstGeom>
          <a:solidFill>
            <a:schemeClr val="accent6">
              <a:lumMod val="40000"/>
              <a:lumOff val="6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572001" y="3002285"/>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346960" y="2533413"/>
            <a:ext cx="4495800" cy="2590800"/>
          </a:xfrm>
          <a:prstGeom prst="ellipse">
            <a:avLst/>
          </a:prstGeom>
          <a:solidFill>
            <a:srgbClr val="D2E09E"/>
          </a:solidFill>
          <a:ln w="317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0" name="TextBox 9"/>
          <p:cNvSpPr txBox="1"/>
          <p:nvPr/>
        </p:nvSpPr>
        <p:spPr>
          <a:xfrm flipH="1">
            <a:off x="2989359" y="1927099"/>
            <a:ext cx="3656607" cy="461665"/>
          </a:xfrm>
          <a:prstGeom prst="rect">
            <a:avLst/>
          </a:prstGeom>
          <a:noFill/>
        </p:spPr>
        <p:txBody>
          <a:bodyPr wrap="square" rtlCol="0">
            <a:spAutoFit/>
          </a:bodyPr>
          <a:lstStyle/>
          <a:p>
            <a:r>
              <a:rPr lang="en-US" sz="2400" b="1" dirty="0" smtClean="0"/>
              <a:t>All </a:t>
            </a:r>
            <a:r>
              <a:rPr lang="en-US" sz="2400" b="1" dirty="0" err="1" smtClean="0"/>
              <a:t>ClimateQUAL</a:t>
            </a:r>
            <a:r>
              <a:rPr lang="en-US" sz="2400" b="1" dirty="0" smtClean="0"/>
              <a:t> libraries</a:t>
            </a:r>
            <a:endParaRPr lang="en-US" sz="2400" b="1" dirty="0"/>
          </a:p>
        </p:txBody>
      </p:sp>
      <p:sp>
        <p:nvSpPr>
          <p:cNvPr id="11" name="TextBox 10"/>
          <p:cNvSpPr txBox="1"/>
          <p:nvPr/>
        </p:nvSpPr>
        <p:spPr>
          <a:xfrm>
            <a:off x="3510498" y="2784579"/>
            <a:ext cx="2297266" cy="430887"/>
          </a:xfrm>
          <a:prstGeom prst="rect">
            <a:avLst/>
          </a:prstGeom>
          <a:noFill/>
        </p:spPr>
        <p:txBody>
          <a:bodyPr wrap="square" rtlCol="0">
            <a:spAutoFit/>
          </a:bodyPr>
          <a:lstStyle/>
          <a:p>
            <a:r>
              <a:rPr lang="en-US" sz="2200" b="1" dirty="0" smtClean="0"/>
              <a:t>University Library</a:t>
            </a:r>
            <a:endParaRPr lang="en-US" sz="2200" b="1" dirty="0"/>
          </a:p>
        </p:txBody>
      </p:sp>
      <p:sp>
        <p:nvSpPr>
          <p:cNvPr id="12" name="Oval 11"/>
          <p:cNvSpPr/>
          <p:nvPr/>
        </p:nvSpPr>
        <p:spPr>
          <a:xfrm>
            <a:off x="3411771" y="3781210"/>
            <a:ext cx="304800" cy="228599"/>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267202" y="4419600"/>
            <a:ext cx="350519" cy="2286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17720" y="3581400"/>
            <a:ext cx="563881" cy="361236"/>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019758" y="4572001"/>
            <a:ext cx="323685" cy="1524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iamond 15"/>
          <p:cNvSpPr/>
          <p:nvPr/>
        </p:nvSpPr>
        <p:spPr>
          <a:xfrm>
            <a:off x="3868972" y="3524013"/>
            <a:ext cx="398229" cy="362189"/>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p:cNvSpPr/>
          <p:nvPr/>
        </p:nvSpPr>
        <p:spPr>
          <a:xfrm>
            <a:off x="4800600" y="4066818"/>
            <a:ext cx="266700" cy="352782"/>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437779" y="4021086"/>
            <a:ext cx="1451116" cy="369332"/>
          </a:xfrm>
          <a:prstGeom prst="rect">
            <a:avLst/>
          </a:prstGeom>
          <a:noFill/>
        </p:spPr>
        <p:txBody>
          <a:bodyPr wrap="square" rtlCol="0">
            <a:spAutoFit/>
          </a:bodyPr>
          <a:lstStyle/>
          <a:p>
            <a:r>
              <a:rPr lang="en-US" b="1" dirty="0" smtClean="0"/>
              <a:t>Data subsets</a:t>
            </a:r>
            <a:endParaRPr lang="en-US" b="1" dirty="0"/>
          </a:p>
        </p:txBody>
      </p:sp>
      <p:sp>
        <p:nvSpPr>
          <p:cNvPr id="20" name="Rectangle 19"/>
          <p:cNvSpPr/>
          <p:nvPr/>
        </p:nvSpPr>
        <p:spPr>
          <a:xfrm>
            <a:off x="5634161" y="3581402"/>
            <a:ext cx="309441" cy="19980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048002" y="4299466"/>
            <a:ext cx="363771" cy="184666"/>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744193" y="3612773"/>
            <a:ext cx="470452" cy="184666"/>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5807766" y="4245949"/>
            <a:ext cx="351679" cy="271949"/>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iamond 23"/>
          <p:cNvSpPr/>
          <p:nvPr/>
        </p:nvSpPr>
        <p:spPr>
          <a:xfrm>
            <a:off x="5207607" y="3896888"/>
            <a:ext cx="469294" cy="493530"/>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3315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694" y="533400"/>
            <a:ext cx="8229600" cy="914400"/>
          </a:xfrm>
        </p:spPr>
        <p:txBody>
          <a:bodyPr>
            <a:normAutofit/>
          </a:bodyPr>
          <a:lstStyle/>
          <a:p>
            <a:r>
              <a:rPr lang="en-US" sz="4000" dirty="0" smtClean="0"/>
              <a:t>What ClimateQUAL Measures</a:t>
            </a:r>
            <a:endParaRPr lang="en-US" sz="4000" dirty="0"/>
          </a:p>
        </p:txBody>
      </p:sp>
      <p:sp>
        <p:nvSpPr>
          <p:cNvPr id="3" name="Content Placeholder 2"/>
          <p:cNvSpPr>
            <a:spLocks noGrp="1"/>
          </p:cNvSpPr>
          <p:nvPr>
            <p:ph idx="1"/>
          </p:nvPr>
        </p:nvSpPr>
        <p:spPr>
          <a:xfrm>
            <a:off x="685801" y="1524000"/>
            <a:ext cx="8229600" cy="4267200"/>
          </a:xfrm>
        </p:spPr>
        <p:txBody>
          <a:bodyPr>
            <a:normAutofit fontScale="85000" lnSpcReduction="20000"/>
          </a:bodyPr>
          <a:lstStyle/>
          <a:p>
            <a:pPr marL="0" indent="0">
              <a:buNone/>
            </a:pPr>
            <a:r>
              <a:rPr lang="en-US" sz="2400" b="1" dirty="0"/>
              <a:t>Organizational </a:t>
            </a:r>
            <a:r>
              <a:rPr lang="en-US" sz="2400" b="1" dirty="0" smtClean="0"/>
              <a:t>Climate (OC)</a:t>
            </a:r>
            <a:endParaRPr lang="en-US" sz="2400" b="1" dirty="0"/>
          </a:p>
          <a:p>
            <a:pPr marL="0" indent="0">
              <a:buNone/>
            </a:pPr>
            <a:r>
              <a:rPr lang="en-US" sz="2400" dirty="0" smtClean="0"/>
              <a:t>Organizational climate refers to the interpretative frameworks shared by employees regarding the priorities of their organization and it helps them understand what behavior is rewarded, supported, and expected in the organization. There are 9 organizational climate scales.</a:t>
            </a:r>
          </a:p>
          <a:p>
            <a:endParaRPr lang="en-US" sz="2400" b="1" dirty="0" smtClean="0"/>
          </a:p>
          <a:p>
            <a:pPr marL="0" indent="0">
              <a:buNone/>
            </a:pPr>
            <a:r>
              <a:rPr lang="en-US" sz="2200" b="1" dirty="0" smtClean="0"/>
              <a:t>Organizational Attitudes  (OA)</a:t>
            </a:r>
            <a:endParaRPr lang="en-US" sz="2200" b="1" dirty="0"/>
          </a:p>
          <a:p>
            <a:pPr marL="0" indent="0">
              <a:buNone/>
            </a:pPr>
            <a:r>
              <a:rPr lang="en-US" sz="2400" dirty="0"/>
              <a:t>The information summarized in this section measures employee attitude on a number of different topics, such as their commitment to the organization, their satisfaction with their work, the extent to which they feel empowered. </a:t>
            </a:r>
            <a:r>
              <a:rPr lang="en-US" sz="2400" dirty="0" smtClean="0"/>
              <a:t>There are 7 measures for organizational attitude.</a:t>
            </a:r>
          </a:p>
          <a:p>
            <a:pPr marL="0" indent="0">
              <a:buNone/>
            </a:pPr>
            <a:endParaRPr lang="en-US" sz="2400" dirty="0" smtClean="0"/>
          </a:p>
          <a:p>
            <a:pPr marL="0" indent="0">
              <a:buNone/>
            </a:pPr>
            <a:endParaRPr lang="en-US" sz="2400" dirty="0" smtClean="0"/>
          </a:p>
          <a:p>
            <a:pPr marL="0" indent="0" algn="ctr">
              <a:buNone/>
            </a:pPr>
            <a:r>
              <a:rPr lang="en-US" sz="2400" dirty="0" smtClean="0"/>
              <a:t>Detailed information on each of the scales can be found at </a:t>
            </a:r>
            <a:r>
              <a:rPr lang="en-US" sz="2400" dirty="0"/>
              <a:t>http://</a:t>
            </a:r>
            <a:r>
              <a:rPr lang="en-US" sz="2400" dirty="0" err="1"/>
              <a:t>www.climatequal.org</a:t>
            </a:r>
            <a:r>
              <a:rPr lang="en-US" sz="2400" dirty="0"/>
              <a:t>/about/concepts/core-scales</a:t>
            </a:r>
          </a:p>
        </p:txBody>
      </p:sp>
      <p:sp>
        <p:nvSpPr>
          <p:cNvPr id="4" name="Slide Number Placeholder 3"/>
          <p:cNvSpPr>
            <a:spLocks noGrp="1"/>
          </p:cNvSpPr>
          <p:nvPr>
            <p:ph type="sldNum" sz="quarter" idx="12"/>
          </p:nvPr>
        </p:nvSpPr>
        <p:spPr/>
        <p:txBody>
          <a:bodyPr/>
          <a:lstStyle/>
          <a:p>
            <a:fld id="{5F8C7318-DA4F-4747-A4B0-DD20411D1689}" type="slidenum">
              <a:rPr lang="en-US" smtClean="0"/>
              <a:t>6</a:t>
            </a:fld>
            <a:endParaRPr lang="en-US" dirty="0"/>
          </a:p>
        </p:txBody>
      </p:sp>
    </p:spTree>
    <p:extLst>
      <p:ext uri="{BB962C8B-B14F-4D97-AF65-F5344CB8AC3E}">
        <p14:creationId xmlns:p14="http://schemas.microsoft.com/office/powerpoint/2010/main" val="339834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solidFill>
                  <a:srgbClr val="0070C0"/>
                </a:solidFill>
              </a:rPr>
              <a:t>OC Scale 1: Organizational Climate for Justice</a:t>
            </a:r>
            <a:endParaRPr lang="en-US" sz="4000"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fontScale="92500" lnSpcReduction="10000"/>
          </a:bodyPr>
          <a:lstStyle/>
          <a:p>
            <a:pPr marL="0" indent="0">
              <a:buNone/>
            </a:pPr>
            <a:r>
              <a:rPr lang="en-US" sz="2400" b="1" dirty="0" smtClean="0"/>
              <a:t>Distributive Justice </a:t>
            </a:r>
            <a:r>
              <a:rPr lang="en-US" sz="2400" dirty="0" smtClean="0"/>
              <a:t>reflects employees’ perceptions regarding the extent to which the rewards they receive (e.g., pay, opportunities to advance, etc.) are adequate given their level of effort and work. </a:t>
            </a:r>
          </a:p>
          <a:p>
            <a:pPr marL="0" indent="0">
              <a:buNone/>
            </a:pPr>
            <a:r>
              <a:rPr lang="en-US" sz="2400" b="1" dirty="0" smtClean="0"/>
              <a:t>Sample question</a:t>
            </a:r>
            <a:r>
              <a:rPr lang="en-US" sz="2400" dirty="0" smtClean="0"/>
              <a:t>: “Do the rewards in your division reflect the effort that division members put into their work”.</a:t>
            </a:r>
          </a:p>
          <a:p>
            <a:endParaRPr lang="en-US" sz="24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5320026"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814574" y="2847201"/>
            <a:ext cx="900426" cy="276999"/>
          </a:xfrm>
          <a:prstGeom prst="rect">
            <a:avLst/>
          </a:prstGeom>
          <a:solidFill>
            <a:srgbClr val="E46C0A"/>
          </a:solidFill>
        </p:spPr>
        <p:txBody>
          <a:bodyPr wrap="square" rtlCol="0">
            <a:spAutoFit/>
          </a:bodyPr>
          <a:lstStyle/>
          <a:p>
            <a:r>
              <a:rPr lang="en-US" sz="1200" b="1" dirty="0" smtClean="0">
                <a:solidFill>
                  <a:schemeClr val="bg1"/>
                </a:solidFill>
              </a:rPr>
              <a:t>Best Score</a:t>
            </a:r>
            <a:endParaRPr lang="en-US" sz="1200" b="1" dirty="0">
              <a:solidFill>
                <a:schemeClr val="bg1"/>
              </a:solidFill>
            </a:endParaRPr>
          </a:p>
        </p:txBody>
      </p:sp>
      <p:sp>
        <p:nvSpPr>
          <p:cNvPr id="12" name="TextBox 11"/>
          <p:cNvSpPr txBox="1"/>
          <p:nvPr/>
        </p:nvSpPr>
        <p:spPr>
          <a:xfrm>
            <a:off x="4814574" y="4447401"/>
            <a:ext cx="1052826" cy="276999"/>
          </a:xfrm>
          <a:prstGeom prst="rect">
            <a:avLst/>
          </a:prstGeom>
          <a:solidFill>
            <a:srgbClr val="0070C0"/>
          </a:solidFill>
        </p:spPr>
        <p:txBody>
          <a:bodyPr wrap="square" rtlCol="0">
            <a:spAutoFit/>
          </a:bodyPr>
          <a:lstStyle/>
          <a:p>
            <a:r>
              <a:rPr lang="en-US" sz="1200" b="1" dirty="0" smtClean="0">
                <a:solidFill>
                  <a:schemeClr val="bg1"/>
                </a:solidFill>
              </a:rPr>
              <a:t>Worst Score</a:t>
            </a:r>
            <a:endParaRPr lang="en-US" sz="1200" b="1" dirty="0">
              <a:solidFill>
                <a:schemeClr val="bg1"/>
              </a:solidFill>
            </a:endParaRPr>
          </a:p>
        </p:txBody>
      </p:sp>
      <p:cxnSp>
        <p:nvCxnSpPr>
          <p:cNvPr id="11" name="Straight Arrow Connector 10"/>
          <p:cNvCxnSpPr/>
          <p:nvPr/>
        </p:nvCxnSpPr>
        <p:spPr>
          <a:xfrm>
            <a:off x="4648200" y="3352800"/>
            <a:ext cx="381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934408" y="3429000"/>
            <a:ext cx="668773" cy="369332"/>
          </a:xfrm>
          <a:prstGeom prst="rect">
            <a:avLst/>
          </a:prstGeom>
          <a:noFill/>
        </p:spPr>
        <p:txBody>
          <a:bodyPr wrap="none" rtlCol="0">
            <a:spAutoFit/>
          </a:bodyPr>
          <a:lstStyle/>
          <a:p>
            <a:r>
              <a:rPr lang="en-US" b="1" dirty="0" smtClean="0">
                <a:solidFill>
                  <a:srgbClr val="FF0000"/>
                </a:solidFill>
              </a:rPr>
              <a:t>UIUC</a:t>
            </a:r>
            <a:endParaRPr lang="en-US" b="1" dirty="0">
              <a:solidFill>
                <a:srgbClr val="FF0000"/>
              </a:solidFill>
            </a:endParaRPr>
          </a:p>
        </p:txBody>
      </p:sp>
      <p:cxnSp>
        <p:nvCxnSpPr>
          <p:cNvPr id="15" name="Straight Arrow Connector 14"/>
          <p:cNvCxnSpPr/>
          <p:nvPr/>
        </p:nvCxnSpPr>
        <p:spPr>
          <a:xfrm flipH="1">
            <a:off x="4267200" y="3613666"/>
            <a:ext cx="381000" cy="2725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810000" y="3733800"/>
            <a:ext cx="783484" cy="523220"/>
          </a:xfrm>
          <a:prstGeom prst="rect">
            <a:avLst/>
          </a:prstGeom>
          <a:noFill/>
        </p:spPr>
        <p:txBody>
          <a:bodyPr wrap="none" rtlCol="0">
            <a:spAutoFit/>
          </a:bodyPr>
          <a:lstStyle/>
          <a:p>
            <a:r>
              <a:rPr lang="en-US" sz="1400" b="1" dirty="0" smtClean="0"/>
              <a:t>Peer </a:t>
            </a:r>
          </a:p>
          <a:p>
            <a:r>
              <a:rPr lang="en-US" sz="1400" b="1" dirty="0" smtClean="0"/>
              <a:t>Average</a:t>
            </a:r>
            <a:endParaRPr lang="en-US" sz="1400" b="1" dirty="0"/>
          </a:p>
        </p:txBody>
      </p:sp>
    </p:spTree>
    <p:extLst>
      <p:ext uri="{BB962C8B-B14F-4D97-AF65-F5344CB8AC3E}">
        <p14:creationId xmlns:p14="http://schemas.microsoft.com/office/powerpoint/2010/main" val="4042699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solidFill>
                  <a:srgbClr val="0070C0"/>
                </a:solidFill>
              </a:rPr>
              <a:t>OC Scale 1: Organizational Climate for Justice</a:t>
            </a:r>
            <a:endParaRPr lang="en-US" sz="4000"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a:t>Procedural Justice </a:t>
            </a:r>
            <a:r>
              <a:rPr lang="en-US" sz="2200" dirty="0"/>
              <a:t>addresses the fairness of procedures used to come to those outcomes (i.e. performance evaluations, amongst others).   </a:t>
            </a:r>
          </a:p>
          <a:p>
            <a:pPr marL="0" indent="0">
              <a:buNone/>
            </a:pPr>
            <a:endParaRPr lang="en-US" sz="2200" dirty="0"/>
          </a:p>
          <a:p>
            <a:pPr marL="0" indent="0">
              <a:buNone/>
            </a:pPr>
            <a:r>
              <a:rPr lang="en-US" sz="2200" b="1" dirty="0"/>
              <a:t>Sample question</a:t>
            </a:r>
            <a:r>
              <a:rPr lang="en-US" sz="2200" dirty="0"/>
              <a:t>: “Have the procedures used to determine rewards been applied consistently”.</a:t>
            </a:r>
          </a:p>
          <a:p>
            <a:endParaRPr lang="en-US" sz="2400" dirty="0"/>
          </a:p>
        </p:txBody>
      </p:sp>
      <p:pic>
        <p:nvPicPr>
          <p:cNvPr id="6" name="Picture 5"/>
          <p:cNvPicPr>
            <a:picLocks noChangeAspect="1"/>
          </p:cNvPicPr>
          <p:nvPr/>
        </p:nvPicPr>
        <p:blipFill>
          <a:blip r:embed="rId2"/>
          <a:stretch>
            <a:fillRect/>
          </a:stretch>
        </p:blipFill>
        <p:spPr>
          <a:xfrm>
            <a:off x="304800" y="1676400"/>
            <a:ext cx="5321808" cy="4234800"/>
          </a:xfrm>
          <a:prstGeom prst="rect">
            <a:avLst/>
          </a:prstGeom>
        </p:spPr>
      </p:pic>
      <p:sp>
        <p:nvSpPr>
          <p:cNvPr id="8" name="Oval 7"/>
          <p:cNvSpPr/>
          <p:nvPr/>
        </p:nvSpPr>
        <p:spPr>
          <a:xfrm>
            <a:off x="1981200" y="51816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7860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solidFill>
                  <a:srgbClr val="0070C0"/>
                </a:solidFill>
              </a:rPr>
              <a:t>OC Scale 1: Organizational Climate for Justice</a:t>
            </a:r>
            <a:endParaRPr lang="en-US" sz="4000" b="1" dirty="0">
              <a:solidFill>
                <a:srgbClr val="0070C0"/>
              </a:solidFill>
            </a:endParaRPr>
          </a:p>
        </p:txBody>
      </p:sp>
      <p:sp>
        <p:nvSpPr>
          <p:cNvPr id="5" name="Content Placeholder 4"/>
          <p:cNvSpPr>
            <a:spLocks noGrp="1"/>
          </p:cNvSpPr>
          <p:nvPr>
            <p:ph idx="1"/>
          </p:nvPr>
        </p:nvSpPr>
        <p:spPr>
          <a:xfrm>
            <a:off x="5599835" y="1900238"/>
            <a:ext cx="3429000" cy="4195762"/>
          </a:xfrm>
        </p:spPr>
        <p:txBody>
          <a:bodyPr>
            <a:normAutofit/>
          </a:bodyPr>
          <a:lstStyle/>
          <a:p>
            <a:pPr marL="0" indent="0">
              <a:buNone/>
            </a:pPr>
            <a:r>
              <a:rPr lang="en-US" sz="2200" b="1" dirty="0" smtClean="0"/>
              <a:t>Informational Justice </a:t>
            </a:r>
            <a:r>
              <a:rPr lang="en-US" sz="2200" dirty="0"/>
              <a:t>refers to </a:t>
            </a:r>
            <a:r>
              <a:rPr lang="en-US" sz="2200" dirty="0" smtClean="0"/>
              <a:t>whether or not an employee has access to the information she needs.    </a:t>
            </a:r>
            <a:endParaRPr lang="en-US" sz="2200" dirty="0"/>
          </a:p>
          <a:p>
            <a:pPr marL="0" indent="0">
              <a:buNone/>
            </a:pPr>
            <a:endParaRPr lang="en-US" sz="2200" dirty="0"/>
          </a:p>
          <a:p>
            <a:pPr marL="0" indent="0">
              <a:buNone/>
            </a:pPr>
            <a:r>
              <a:rPr lang="en-US" sz="2200" b="1" dirty="0"/>
              <a:t>Sample question</a:t>
            </a:r>
            <a:r>
              <a:rPr lang="en-US" sz="2200" dirty="0"/>
              <a:t>: “Has the authority figure who determines rewards </a:t>
            </a:r>
            <a:r>
              <a:rPr lang="en-US" sz="2200" dirty="0" smtClean="0"/>
              <a:t>for your division explained procedures thoroughly.”.</a:t>
            </a:r>
            <a:endParaRPr lang="en-US" sz="2200" dirty="0"/>
          </a:p>
          <a:p>
            <a:endParaRPr lang="en-US" sz="2400" dirty="0"/>
          </a:p>
        </p:txBody>
      </p:sp>
      <p:pic>
        <p:nvPicPr>
          <p:cNvPr id="6" name="Picture 5"/>
          <p:cNvPicPr>
            <a:picLocks noChangeAspect="1"/>
          </p:cNvPicPr>
          <p:nvPr/>
        </p:nvPicPr>
        <p:blipFill>
          <a:blip r:embed="rId2"/>
          <a:stretch>
            <a:fillRect/>
          </a:stretch>
        </p:blipFill>
        <p:spPr>
          <a:xfrm>
            <a:off x="304800" y="1676400"/>
            <a:ext cx="5321808" cy="4234800"/>
          </a:xfrm>
          <a:prstGeom prst="rect">
            <a:avLst/>
          </a:prstGeom>
        </p:spPr>
      </p:pic>
      <p:sp>
        <p:nvSpPr>
          <p:cNvPr id="7" name="Oval 6"/>
          <p:cNvSpPr/>
          <p:nvPr/>
        </p:nvSpPr>
        <p:spPr>
          <a:xfrm>
            <a:off x="4191000" y="51816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7807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solidFill>
                  <a:srgbClr val="0070C0"/>
                </a:solidFill>
              </a:rPr>
              <a:t>OC Scale 1: Organizational Climate for Justice</a:t>
            </a:r>
            <a:endParaRPr lang="en-US" sz="4000"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a:t>Interpersonal Justice </a:t>
            </a:r>
            <a:r>
              <a:rPr lang="en-US" sz="2200" dirty="0"/>
              <a:t>refers to the extent other people in the workplace, such as supervisors, treat an employee fairly.   </a:t>
            </a:r>
          </a:p>
          <a:p>
            <a:pPr marL="0" indent="0">
              <a:buNone/>
            </a:pPr>
            <a:endParaRPr lang="en-US" sz="2200" dirty="0"/>
          </a:p>
          <a:p>
            <a:pPr marL="0" indent="0">
              <a:buNone/>
            </a:pPr>
            <a:r>
              <a:rPr lang="en-US" sz="2200" b="1" dirty="0"/>
              <a:t>Sample question</a:t>
            </a:r>
            <a:r>
              <a:rPr lang="en-US" sz="2200" dirty="0"/>
              <a:t>: “Has the authority figure who determines rewards treated division members in a polite manner”.</a:t>
            </a:r>
          </a:p>
          <a:p>
            <a:endParaRPr lang="en-US" sz="2200" dirty="0"/>
          </a:p>
        </p:txBody>
      </p:sp>
      <p:pic>
        <p:nvPicPr>
          <p:cNvPr id="6" name="Picture 5"/>
          <p:cNvPicPr>
            <a:picLocks noChangeAspect="1"/>
          </p:cNvPicPr>
          <p:nvPr/>
        </p:nvPicPr>
        <p:blipFill>
          <a:blip r:embed="rId2"/>
          <a:stretch>
            <a:fillRect/>
          </a:stretch>
        </p:blipFill>
        <p:spPr>
          <a:xfrm>
            <a:off x="304800" y="1676400"/>
            <a:ext cx="5321808" cy="4234800"/>
          </a:xfrm>
          <a:prstGeom prst="rect">
            <a:avLst/>
          </a:prstGeom>
        </p:spPr>
      </p:pic>
      <p:sp>
        <p:nvSpPr>
          <p:cNvPr id="7" name="Oval 6"/>
          <p:cNvSpPr/>
          <p:nvPr/>
        </p:nvSpPr>
        <p:spPr>
          <a:xfrm>
            <a:off x="3124200" y="51816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7860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427037"/>
            <a:ext cx="7886700" cy="1325563"/>
          </a:xfrm>
        </p:spPr>
        <p:txBody>
          <a:bodyPr>
            <a:normAutofit/>
          </a:bodyPr>
          <a:lstStyle/>
          <a:p>
            <a:r>
              <a:rPr lang="en-US" sz="4000" b="1" dirty="0" smtClean="0">
                <a:solidFill>
                  <a:srgbClr val="0070C0"/>
                </a:solidFill>
              </a:rPr>
              <a:t>OC Scale 2: Climate for Leadership</a:t>
            </a:r>
            <a:br>
              <a:rPr lang="en-US" sz="4000" b="1" dirty="0" smtClean="0">
                <a:solidFill>
                  <a:srgbClr val="0070C0"/>
                </a:solidFill>
              </a:rPr>
            </a:br>
            <a:endParaRPr lang="en-US" sz="4000"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smtClean="0"/>
              <a:t>Leader Member </a:t>
            </a:r>
            <a:r>
              <a:rPr lang="en-US" sz="2200" b="1" dirty="0"/>
              <a:t>Relationship Quality </a:t>
            </a:r>
            <a:r>
              <a:rPr lang="en-US" sz="2200" dirty="0"/>
              <a:t>refers to the quality of an individual’s relationship with their immediate supervisor.</a:t>
            </a:r>
          </a:p>
          <a:p>
            <a:pPr marL="0" indent="0">
              <a:buNone/>
            </a:pPr>
            <a:r>
              <a:rPr lang="en-US" sz="2200" b="1" dirty="0"/>
              <a:t>Sample question</a:t>
            </a:r>
            <a:r>
              <a:rPr lang="en-US" sz="2200" dirty="0"/>
              <a:t>: “I can count on my immediate supervisor to support me even when I’m in a tough situation at work”.</a:t>
            </a:r>
          </a:p>
          <a:p>
            <a:endParaRPr lang="en-US" sz="2400" dirty="0"/>
          </a:p>
        </p:txBody>
      </p:sp>
      <p:pic>
        <p:nvPicPr>
          <p:cNvPr id="6" name="Picture 5"/>
          <p:cNvPicPr>
            <a:picLocks noChangeAspect="1"/>
          </p:cNvPicPr>
          <p:nvPr/>
        </p:nvPicPr>
        <p:blipFill>
          <a:blip r:embed="rId2"/>
          <a:stretch>
            <a:fillRect/>
          </a:stretch>
        </p:blipFill>
        <p:spPr>
          <a:xfrm>
            <a:off x="304800" y="1676400"/>
            <a:ext cx="5321808" cy="4234800"/>
          </a:xfrm>
          <a:prstGeom prst="rect">
            <a:avLst/>
          </a:prstGeom>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429" y="1676401"/>
            <a:ext cx="5277631" cy="423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762000" y="5181600"/>
            <a:ext cx="23622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5117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solidFill>
                  <a:srgbClr val="0070C0"/>
                </a:solidFill>
              </a:rPr>
              <a:t>OC Scale 2: Climate for Leadership</a:t>
            </a:r>
            <a:br>
              <a:rPr lang="en-US" sz="4000" b="1" dirty="0" smtClean="0">
                <a:solidFill>
                  <a:srgbClr val="0070C0"/>
                </a:solidFill>
              </a:rPr>
            </a:br>
            <a:endParaRPr lang="en-US" sz="4000"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smtClean="0"/>
              <a:t>Authentic </a:t>
            </a:r>
            <a:r>
              <a:rPr lang="en-US" sz="2200" b="1" dirty="0"/>
              <a:t>transformational leader </a:t>
            </a:r>
            <a:r>
              <a:rPr lang="en-US" sz="2200" dirty="0"/>
              <a:t>is ethical, honest, and </a:t>
            </a:r>
            <a:r>
              <a:rPr lang="en-US" sz="2200" dirty="0" smtClean="0"/>
              <a:t>inspiring.</a:t>
            </a:r>
            <a:endParaRPr lang="en-US" sz="2200" dirty="0"/>
          </a:p>
          <a:p>
            <a:pPr marL="0" indent="0">
              <a:buNone/>
            </a:pPr>
            <a:r>
              <a:rPr lang="en-US" sz="2200" b="1" dirty="0" smtClean="0"/>
              <a:t>Sample </a:t>
            </a:r>
            <a:r>
              <a:rPr lang="en-US" sz="2200" b="1" dirty="0"/>
              <a:t>question</a:t>
            </a:r>
            <a:r>
              <a:rPr lang="en-US" sz="2200" dirty="0"/>
              <a:t>: “My immediate supervisor is convincing when communicating his/her vision”.</a:t>
            </a:r>
          </a:p>
          <a:p>
            <a:endParaRPr lang="en-US" sz="2400" dirty="0"/>
          </a:p>
        </p:txBody>
      </p:sp>
      <p:pic>
        <p:nvPicPr>
          <p:cNvPr id="6" name="Picture 5"/>
          <p:cNvPicPr>
            <a:picLocks noChangeAspect="1"/>
          </p:cNvPicPr>
          <p:nvPr/>
        </p:nvPicPr>
        <p:blipFill>
          <a:blip r:embed="rId2"/>
          <a:stretch>
            <a:fillRect/>
          </a:stretch>
        </p:blipFill>
        <p:spPr>
          <a:xfrm>
            <a:off x="304800" y="1676400"/>
            <a:ext cx="5321808" cy="4234800"/>
          </a:xfrm>
          <a:prstGeom prst="rect">
            <a:avLst/>
          </a:prstGeom>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429" y="1676401"/>
            <a:ext cx="5277631" cy="423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2971800" y="5181600"/>
            <a:ext cx="23622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9292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solidFill>
                  <a:srgbClr val="0070C0"/>
                </a:solidFill>
              </a:rPr>
              <a:t>OC Scale </a:t>
            </a:r>
            <a:r>
              <a:rPr lang="en-US" b="1" dirty="0">
                <a:solidFill>
                  <a:srgbClr val="0070C0"/>
                </a:solidFill>
              </a:rPr>
              <a:t>3</a:t>
            </a:r>
            <a:r>
              <a:rPr lang="en-US" b="1" dirty="0" smtClean="0">
                <a:solidFill>
                  <a:srgbClr val="0070C0"/>
                </a:solidFill>
              </a:rPr>
              <a:t>: Climate for Deep Diversity</a:t>
            </a:r>
            <a:br>
              <a:rPr lang="en-US" b="1" dirty="0" smtClean="0">
                <a:solidFill>
                  <a:srgbClr val="0070C0"/>
                </a:solidFill>
              </a:rPr>
            </a:br>
            <a:endParaRPr lang="en-US"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a:t>Standardization of Procedures Across Groups</a:t>
            </a:r>
            <a:r>
              <a:rPr lang="en-US" sz="2200" dirty="0"/>
              <a:t> refers to the consistency of application of procedures across subgroups. </a:t>
            </a:r>
            <a:endParaRPr lang="en-US" sz="2200" dirty="0" smtClean="0"/>
          </a:p>
          <a:p>
            <a:pPr marL="0" indent="0">
              <a:buNone/>
            </a:pPr>
            <a:r>
              <a:rPr lang="en-US" sz="2200" b="1" dirty="0" smtClean="0"/>
              <a:t>Sample </a:t>
            </a:r>
            <a:r>
              <a:rPr lang="en-US" sz="2200" b="1" dirty="0"/>
              <a:t>question</a:t>
            </a:r>
            <a:r>
              <a:rPr lang="en-US" sz="2200" dirty="0"/>
              <a:t>: “Performance reviews are based on objective criteria that minimize personal biases and prejudices</a:t>
            </a:r>
            <a:r>
              <a:rPr lang="en-US" sz="2200" dirty="0" smtClean="0"/>
              <a:t>”.</a:t>
            </a:r>
            <a:endParaRPr lang="en-US" sz="2200" dirty="0"/>
          </a:p>
          <a:p>
            <a:endParaRPr lang="en-US"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58925"/>
            <a:ext cx="4697413" cy="407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1066800" y="4800600"/>
            <a:ext cx="16002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3028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solidFill>
                  <a:srgbClr val="0070C0"/>
                </a:solidFill>
              </a:rPr>
              <a:t>OC Scale </a:t>
            </a:r>
            <a:r>
              <a:rPr lang="en-US" b="1" dirty="0">
                <a:solidFill>
                  <a:srgbClr val="0070C0"/>
                </a:solidFill>
              </a:rPr>
              <a:t>3</a:t>
            </a:r>
            <a:r>
              <a:rPr lang="en-US" b="1" dirty="0" smtClean="0">
                <a:solidFill>
                  <a:srgbClr val="0070C0"/>
                </a:solidFill>
              </a:rPr>
              <a:t>: Climate for Deep Diversity</a:t>
            </a:r>
            <a:br>
              <a:rPr lang="en-US" b="1" dirty="0" smtClean="0">
                <a:solidFill>
                  <a:srgbClr val="0070C0"/>
                </a:solidFill>
              </a:rPr>
            </a:br>
            <a:endParaRPr lang="en-US"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a:t>Valuing Diversity</a:t>
            </a:r>
            <a:r>
              <a:rPr lang="en-US" sz="2200" dirty="0"/>
              <a:t> reflects the extent to which the organization values diversity and diversity-related initiatives. </a:t>
            </a:r>
            <a:endParaRPr lang="en-US" sz="2200" dirty="0" smtClean="0"/>
          </a:p>
          <a:p>
            <a:pPr marL="0" indent="0">
              <a:buNone/>
            </a:pPr>
            <a:r>
              <a:rPr lang="en-US" sz="2200" b="1" dirty="0" smtClean="0"/>
              <a:t>Sample </a:t>
            </a:r>
            <a:r>
              <a:rPr lang="en-US" sz="2200" b="1" dirty="0"/>
              <a:t>question</a:t>
            </a:r>
            <a:r>
              <a:rPr lang="en-US" sz="2200" dirty="0"/>
              <a:t>: “This organization values the different perspectives that employees bring to the workplace”.</a:t>
            </a:r>
          </a:p>
          <a:p>
            <a:pPr marL="0" indent="0">
              <a:buNone/>
            </a:pPr>
            <a:endParaRPr lang="en-US"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58925"/>
            <a:ext cx="4697413" cy="407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3048000" y="4648200"/>
            <a:ext cx="17526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5665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487997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normAutofit/>
          </a:bodyPr>
          <a:lstStyle/>
          <a:p>
            <a:r>
              <a:rPr lang="en-US" sz="4000" b="1" dirty="0" smtClean="0">
                <a:solidFill>
                  <a:srgbClr val="0070C0"/>
                </a:solidFill>
              </a:rPr>
              <a:t>OC Scale 4: Climate for Demographic Diversity</a:t>
            </a:r>
            <a:endParaRPr lang="en-US" sz="4000"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a:t>Race</a:t>
            </a:r>
            <a:r>
              <a:rPr lang="en-US" sz="2200" dirty="0"/>
              <a:t> refers to the extent to which the library supports racial diversity. </a:t>
            </a:r>
            <a:endParaRPr lang="en-US" sz="2200" dirty="0" smtClean="0"/>
          </a:p>
          <a:p>
            <a:pPr marL="0" indent="0">
              <a:buNone/>
            </a:pPr>
            <a:r>
              <a:rPr lang="en-US" sz="2200" b="1" dirty="0" smtClean="0"/>
              <a:t>Sample </a:t>
            </a:r>
            <a:r>
              <a:rPr lang="en-US" sz="2200" b="1" dirty="0"/>
              <a:t>question</a:t>
            </a:r>
            <a:r>
              <a:rPr lang="en-US" sz="2200" dirty="0"/>
              <a:t>: “The race of a team/work unit member does NOT affect how they are valued on this team/work unit</a:t>
            </a:r>
            <a:r>
              <a:rPr lang="en-US" sz="2200" dirty="0" smtClean="0"/>
              <a:t>”.</a:t>
            </a:r>
            <a:endParaRPr lang="en-US" sz="2200" dirty="0"/>
          </a:p>
        </p:txBody>
      </p:sp>
      <p:sp>
        <p:nvSpPr>
          <p:cNvPr id="7" name="Oval 6"/>
          <p:cNvSpPr/>
          <p:nvPr/>
        </p:nvSpPr>
        <p:spPr>
          <a:xfrm>
            <a:off x="838200" y="47244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85326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487997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normAutofit/>
          </a:bodyPr>
          <a:lstStyle/>
          <a:p>
            <a:r>
              <a:rPr lang="en-US" sz="4000" b="1" dirty="0" smtClean="0">
                <a:solidFill>
                  <a:srgbClr val="0070C0"/>
                </a:solidFill>
              </a:rPr>
              <a:t>OC Scale 4: Climate for Demographic  Diversity</a:t>
            </a:r>
            <a:endParaRPr lang="en-US" sz="4000"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a:t>Gender</a:t>
            </a:r>
            <a:r>
              <a:rPr lang="en-US" sz="2200" dirty="0"/>
              <a:t> reflects the extent to which an individual team supports diversity of </a:t>
            </a:r>
            <a:r>
              <a:rPr lang="en-US" sz="2200" dirty="0" smtClean="0"/>
              <a:t>genders.</a:t>
            </a:r>
          </a:p>
          <a:p>
            <a:pPr marL="0" indent="0">
              <a:buNone/>
            </a:pPr>
            <a:r>
              <a:rPr lang="en-US" sz="2200" b="1" dirty="0" smtClean="0"/>
              <a:t>Sample </a:t>
            </a:r>
            <a:r>
              <a:rPr lang="en-US" sz="2200" b="1" dirty="0"/>
              <a:t>question</a:t>
            </a:r>
            <a:r>
              <a:rPr lang="en-US" sz="2200" dirty="0"/>
              <a:t>: “The gender of a team/work unit member does NOT affect how they are valued on this team/work unit</a:t>
            </a:r>
            <a:r>
              <a:rPr lang="en-US" sz="2200" dirty="0" smtClean="0"/>
              <a:t>”.</a:t>
            </a:r>
            <a:endParaRPr lang="en-US" sz="2200" dirty="0"/>
          </a:p>
        </p:txBody>
      </p:sp>
      <p:sp>
        <p:nvSpPr>
          <p:cNvPr id="7" name="Oval 6"/>
          <p:cNvSpPr/>
          <p:nvPr/>
        </p:nvSpPr>
        <p:spPr>
          <a:xfrm>
            <a:off x="1905000" y="47244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56948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487997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normAutofit/>
          </a:bodyPr>
          <a:lstStyle/>
          <a:p>
            <a:r>
              <a:rPr lang="en-US" sz="4000" b="1" dirty="0" smtClean="0">
                <a:solidFill>
                  <a:srgbClr val="0070C0"/>
                </a:solidFill>
              </a:rPr>
              <a:t>OC Scale 4: Climate for Demographic Diversity</a:t>
            </a:r>
            <a:endParaRPr lang="en-US" sz="4000" b="1" dirty="0">
              <a:solidFill>
                <a:srgbClr val="0070C0"/>
              </a:solidFill>
            </a:endParaRPr>
          </a:p>
        </p:txBody>
      </p:sp>
      <p:sp>
        <p:nvSpPr>
          <p:cNvPr id="5" name="Content Placeholder 4"/>
          <p:cNvSpPr>
            <a:spLocks noGrp="1"/>
          </p:cNvSpPr>
          <p:nvPr>
            <p:ph idx="1"/>
          </p:nvPr>
        </p:nvSpPr>
        <p:spPr>
          <a:xfrm>
            <a:off x="5410200" y="1981200"/>
            <a:ext cx="3429000" cy="4195763"/>
          </a:xfrm>
        </p:spPr>
        <p:txBody>
          <a:bodyPr>
            <a:normAutofit/>
          </a:bodyPr>
          <a:lstStyle/>
          <a:p>
            <a:pPr marL="0" indent="0">
              <a:buNone/>
            </a:pPr>
            <a:r>
              <a:rPr lang="en-US" sz="2200" b="1" dirty="0"/>
              <a:t>Rank</a:t>
            </a:r>
            <a:r>
              <a:rPr lang="en-US" sz="2200" dirty="0"/>
              <a:t> reflects whether the library has a climate that supports diversity among employees of different </a:t>
            </a:r>
            <a:r>
              <a:rPr lang="en-US" sz="2200" dirty="0" smtClean="0"/>
              <a:t>rank.</a:t>
            </a:r>
          </a:p>
          <a:p>
            <a:pPr marL="0" indent="0">
              <a:buNone/>
            </a:pPr>
            <a:r>
              <a:rPr lang="en-US" sz="2200" b="1" dirty="0" smtClean="0"/>
              <a:t>Sample </a:t>
            </a:r>
            <a:r>
              <a:rPr lang="en-US" sz="2200" b="1" dirty="0"/>
              <a:t>question</a:t>
            </a:r>
            <a:r>
              <a:rPr lang="en-US" sz="2200" dirty="0"/>
              <a:t>: “The rank of a team/work unit member does NOT affect how they are valued on this team/work unit”.</a:t>
            </a:r>
          </a:p>
        </p:txBody>
      </p:sp>
      <p:sp>
        <p:nvSpPr>
          <p:cNvPr id="7" name="Oval 6"/>
          <p:cNvSpPr/>
          <p:nvPr/>
        </p:nvSpPr>
        <p:spPr>
          <a:xfrm>
            <a:off x="2971800" y="47244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56948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487997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normAutofit/>
          </a:bodyPr>
          <a:lstStyle/>
          <a:p>
            <a:r>
              <a:rPr lang="en-US" sz="4000" b="1" dirty="0" smtClean="0">
                <a:solidFill>
                  <a:srgbClr val="0070C0"/>
                </a:solidFill>
              </a:rPr>
              <a:t>OC Scale 4: Climate for Demographic Diversity</a:t>
            </a:r>
            <a:endParaRPr lang="en-US" sz="4000" b="1" dirty="0">
              <a:solidFill>
                <a:srgbClr val="0070C0"/>
              </a:solidFill>
            </a:endParaRPr>
          </a:p>
        </p:txBody>
      </p:sp>
      <p:sp>
        <p:nvSpPr>
          <p:cNvPr id="5" name="Content Placeholder 4"/>
          <p:cNvSpPr>
            <a:spLocks noGrp="1"/>
          </p:cNvSpPr>
          <p:nvPr>
            <p:ph idx="1"/>
          </p:nvPr>
        </p:nvSpPr>
        <p:spPr>
          <a:xfrm>
            <a:off x="5486400" y="2057400"/>
            <a:ext cx="3429000" cy="4105567"/>
          </a:xfrm>
        </p:spPr>
        <p:txBody>
          <a:bodyPr>
            <a:normAutofit/>
          </a:bodyPr>
          <a:lstStyle/>
          <a:p>
            <a:pPr marL="0" indent="0">
              <a:buNone/>
            </a:pPr>
            <a:r>
              <a:rPr lang="en-US" sz="2200" b="1" dirty="0"/>
              <a:t>Sexual Orientation</a:t>
            </a:r>
            <a:r>
              <a:rPr lang="en-US" sz="2200" dirty="0"/>
              <a:t> assesses the extent to which the library has a climate supportive of sexual-orientation related diversity. </a:t>
            </a:r>
            <a:endParaRPr lang="en-US" sz="2200" dirty="0" smtClean="0"/>
          </a:p>
          <a:p>
            <a:pPr marL="0" indent="0">
              <a:buNone/>
            </a:pPr>
            <a:r>
              <a:rPr lang="en-US" sz="2200" b="1" dirty="0" smtClean="0"/>
              <a:t>Sample question</a:t>
            </a:r>
            <a:r>
              <a:rPr lang="en-US" sz="2200" dirty="0" smtClean="0"/>
              <a:t>: </a:t>
            </a:r>
            <a:r>
              <a:rPr lang="en-US" sz="2200" dirty="0"/>
              <a:t>“The sexual orientation of a team/work unit member does NOT affect how they are valued on this team/work unit”.</a:t>
            </a:r>
          </a:p>
        </p:txBody>
      </p:sp>
      <p:sp>
        <p:nvSpPr>
          <p:cNvPr id="7" name="Oval 6"/>
          <p:cNvSpPr/>
          <p:nvPr/>
        </p:nvSpPr>
        <p:spPr>
          <a:xfrm>
            <a:off x="4038600" y="48006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56948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OC Scale </a:t>
            </a:r>
            <a:r>
              <a:rPr lang="en-US" sz="4000" b="1" dirty="0">
                <a:solidFill>
                  <a:srgbClr val="0070C0"/>
                </a:solidFill>
              </a:rPr>
              <a:t>5</a:t>
            </a:r>
            <a:r>
              <a:rPr lang="en-US" sz="4000" b="1" dirty="0" smtClean="0">
                <a:solidFill>
                  <a:srgbClr val="0070C0"/>
                </a:solidFill>
              </a:rPr>
              <a:t>: Climate for Innovation: Co-workers</a:t>
            </a:r>
            <a:endParaRPr lang="en-US" sz="4000" b="1" dirty="0">
              <a:solidFill>
                <a:srgbClr val="0070C0"/>
              </a:solidFill>
            </a:endParaRPr>
          </a:p>
        </p:txBody>
      </p:sp>
      <p:sp>
        <p:nvSpPr>
          <p:cNvPr id="5" name="Content Placeholder 4"/>
          <p:cNvSpPr>
            <a:spLocks noGrp="1"/>
          </p:cNvSpPr>
          <p:nvPr>
            <p:ph idx="1"/>
          </p:nvPr>
        </p:nvSpPr>
        <p:spPr>
          <a:xfrm>
            <a:off x="5257800" y="2057400"/>
            <a:ext cx="3429000" cy="4105567"/>
          </a:xfrm>
        </p:spPr>
        <p:txBody>
          <a:bodyPr>
            <a:normAutofit/>
          </a:bodyPr>
          <a:lstStyle/>
          <a:p>
            <a:pPr marL="0" indent="0">
              <a:buNone/>
            </a:pPr>
            <a:r>
              <a:rPr lang="en-US" sz="2200" dirty="0" smtClean="0"/>
              <a:t>Refers </a:t>
            </a:r>
            <a:r>
              <a:rPr lang="en-US" sz="2200" dirty="0"/>
              <a:t>to the extent to which co-workers encourage each other to share and come up with innovative </a:t>
            </a:r>
            <a:r>
              <a:rPr lang="en-US" sz="2200" dirty="0" smtClean="0"/>
              <a:t>solutions.</a:t>
            </a:r>
          </a:p>
          <a:p>
            <a:pPr marL="0" indent="0">
              <a:buNone/>
            </a:pPr>
            <a:r>
              <a:rPr lang="en-US" sz="2200" b="1" dirty="0" smtClean="0"/>
              <a:t>Sample question</a:t>
            </a:r>
            <a:r>
              <a:rPr lang="en-US" sz="2200" dirty="0" smtClean="0"/>
              <a:t>: </a:t>
            </a:r>
            <a:r>
              <a:rPr lang="en-US" sz="2200" dirty="0"/>
              <a:t>“Coworkers tell each other about other new information that can be used to increase job performance”.</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3771900" cy="436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1120321" y="48006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6119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3771900" cy="436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OC Scale 6: Climate for Continual Learning</a:t>
            </a:r>
            <a:endParaRPr lang="en-US" sz="4000" b="1" dirty="0">
              <a:solidFill>
                <a:srgbClr val="0070C0"/>
              </a:solidFill>
            </a:endParaRPr>
          </a:p>
        </p:txBody>
      </p:sp>
      <p:sp>
        <p:nvSpPr>
          <p:cNvPr id="5" name="Content Placeholder 4"/>
          <p:cNvSpPr>
            <a:spLocks noGrp="1"/>
          </p:cNvSpPr>
          <p:nvPr>
            <p:ph idx="1"/>
          </p:nvPr>
        </p:nvSpPr>
        <p:spPr>
          <a:xfrm>
            <a:off x="5257800" y="1905000"/>
            <a:ext cx="3429000" cy="4271962"/>
          </a:xfrm>
        </p:spPr>
        <p:txBody>
          <a:bodyPr>
            <a:normAutofit/>
          </a:bodyPr>
          <a:lstStyle/>
          <a:p>
            <a:pPr marL="0" indent="0">
              <a:buNone/>
            </a:pPr>
            <a:r>
              <a:rPr lang="en-US" sz="2200" dirty="0"/>
              <a:t>An organization with a Climate for </a:t>
            </a:r>
            <a:r>
              <a:rPr lang="en-US" sz="2200" b="1" dirty="0"/>
              <a:t>Continual Learning</a:t>
            </a:r>
            <a:r>
              <a:rPr lang="en-US" sz="2200" dirty="0"/>
              <a:t> has policies, practices, and procedures that emphasize continued employee education. </a:t>
            </a:r>
          </a:p>
          <a:p>
            <a:pPr marL="0" indent="0">
              <a:buNone/>
            </a:pPr>
            <a:r>
              <a:rPr lang="en-US" sz="2200" b="1" dirty="0" smtClean="0"/>
              <a:t>Sample question</a:t>
            </a:r>
            <a:r>
              <a:rPr lang="en-US" sz="2200" dirty="0" smtClean="0"/>
              <a:t>: </a:t>
            </a:r>
            <a:r>
              <a:rPr lang="en-US" sz="2200" dirty="0"/>
              <a:t>“There is excellent on-the-job training”.</a:t>
            </a:r>
          </a:p>
        </p:txBody>
      </p:sp>
      <p:sp>
        <p:nvSpPr>
          <p:cNvPr id="7" name="Oval 6"/>
          <p:cNvSpPr/>
          <p:nvPr/>
        </p:nvSpPr>
        <p:spPr>
          <a:xfrm>
            <a:off x="2514600" y="48006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03642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3771900" cy="436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OC Scale </a:t>
            </a:r>
            <a:r>
              <a:rPr lang="en-US" sz="4000" b="1" dirty="0">
                <a:solidFill>
                  <a:srgbClr val="0070C0"/>
                </a:solidFill>
              </a:rPr>
              <a:t>7</a:t>
            </a:r>
            <a:r>
              <a:rPr lang="en-US" sz="4000" b="1" dirty="0" smtClean="0">
                <a:solidFill>
                  <a:srgbClr val="0070C0"/>
                </a:solidFill>
              </a:rPr>
              <a:t>: Climate for Teamwork</a:t>
            </a:r>
            <a:endParaRPr lang="en-US" sz="4000" b="1" dirty="0">
              <a:solidFill>
                <a:srgbClr val="0070C0"/>
              </a:solidFill>
            </a:endParaRPr>
          </a:p>
        </p:txBody>
      </p:sp>
      <p:sp>
        <p:nvSpPr>
          <p:cNvPr id="5" name="Content Placeholder 4"/>
          <p:cNvSpPr>
            <a:spLocks noGrp="1"/>
          </p:cNvSpPr>
          <p:nvPr>
            <p:ph idx="1"/>
          </p:nvPr>
        </p:nvSpPr>
        <p:spPr>
          <a:xfrm>
            <a:off x="5105400" y="2057400"/>
            <a:ext cx="3429000" cy="4105567"/>
          </a:xfrm>
        </p:spPr>
        <p:txBody>
          <a:bodyPr>
            <a:normAutofit/>
          </a:bodyPr>
          <a:lstStyle/>
          <a:p>
            <a:pPr marL="0" indent="0">
              <a:buNone/>
            </a:pPr>
            <a:r>
              <a:rPr lang="en-US" sz="2200" b="1" dirty="0"/>
              <a:t>Employee Belief in Benefits of Teamwork</a:t>
            </a:r>
            <a:r>
              <a:rPr lang="en-US" sz="2200" dirty="0"/>
              <a:t> concerns employees’ opinions of the usefulness and importance of teamwork. </a:t>
            </a:r>
            <a:endParaRPr lang="en-US" sz="2200" dirty="0" smtClean="0"/>
          </a:p>
          <a:p>
            <a:pPr marL="0" indent="0">
              <a:buNone/>
            </a:pPr>
            <a:r>
              <a:rPr lang="en-US" sz="2200" b="1" dirty="0" smtClean="0"/>
              <a:t>Sample question</a:t>
            </a:r>
            <a:r>
              <a:rPr lang="en-US" sz="2200" dirty="0" smtClean="0"/>
              <a:t>: </a:t>
            </a:r>
            <a:r>
              <a:rPr lang="en-US" sz="2200" dirty="0"/>
              <a:t>“Teamwork is important to completing work in this organization”.</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01812"/>
            <a:ext cx="3086100" cy="401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1295400" y="47244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85693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3771900" cy="436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OC Scale </a:t>
            </a:r>
            <a:r>
              <a:rPr lang="en-US" sz="4000" b="1" dirty="0">
                <a:solidFill>
                  <a:srgbClr val="0070C0"/>
                </a:solidFill>
              </a:rPr>
              <a:t>7</a:t>
            </a:r>
            <a:r>
              <a:rPr lang="en-US" sz="4000" b="1" dirty="0" smtClean="0">
                <a:solidFill>
                  <a:srgbClr val="0070C0"/>
                </a:solidFill>
              </a:rPr>
              <a:t>: Climate for Teamwork</a:t>
            </a:r>
            <a:endParaRPr lang="en-US" sz="4000" b="1" dirty="0">
              <a:solidFill>
                <a:srgbClr val="0070C0"/>
              </a:solidFill>
            </a:endParaRPr>
          </a:p>
        </p:txBody>
      </p:sp>
      <p:sp>
        <p:nvSpPr>
          <p:cNvPr id="5" name="Content Placeholder 4"/>
          <p:cNvSpPr>
            <a:spLocks noGrp="1"/>
          </p:cNvSpPr>
          <p:nvPr>
            <p:ph idx="1"/>
          </p:nvPr>
        </p:nvSpPr>
        <p:spPr>
          <a:xfrm>
            <a:off x="5257800" y="1832704"/>
            <a:ext cx="3429000" cy="4105567"/>
          </a:xfrm>
        </p:spPr>
        <p:txBody>
          <a:bodyPr>
            <a:normAutofit/>
          </a:bodyPr>
          <a:lstStyle/>
          <a:p>
            <a:pPr marL="0" indent="0">
              <a:buNone/>
            </a:pPr>
            <a:r>
              <a:rPr lang="en-US" sz="2200" b="1" dirty="0"/>
              <a:t>Structural Facilitation of Teamwork</a:t>
            </a:r>
            <a:r>
              <a:rPr lang="en-US" sz="2200" dirty="0"/>
              <a:t> refers to the degree to which the organization’s structure and policies facilitate and encourage </a:t>
            </a:r>
            <a:r>
              <a:rPr lang="en-US" sz="2200" dirty="0" smtClean="0"/>
              <a:t>teamwork.</a:t>
            </a:r>
          </a:p>
          <a:p>
            <a:pPr marL="0" indent="0">
              <a:buNone/>
            </a:pPr>
            <a:r>
              <a:rPr lang="en-US" sz="2200" b="1" dirty="0" smtClean="0"/>
              <a:t>Sample question</a:t>
            </a:r>
            <a:r>
              <a:rPr lang="en-US" sz="2200" dirty="0" smtClean="0"/>
              <a:t>: </a:t>
            </a:r>
            <a:r>
              <a:rPr lang="en-US" sz="2200" dirty="0"/>
              <a:t>“The structure of this organization helps facilitate teamwork”. </a:t>
            </a:r>
            <a:r>
              <a:rPr lang="en-US" sz="2200" dirty="0" smtClean="0"/>
              <a:t> </a:t>
            </a:r>
            <a:endParaRPr lang="en-US" sz="2200"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01812"/>
            <a:ext cx="3086100" cy="401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2667000" y="4800600"/>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71220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3771900" cy="436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OC Scale 8 : Climate for Customer Service</a:t>
            </a:r>
            <a:endParaRPr lang="en-US" sz="4000" b="1" dirty="0">
              <a:solidFill>
                <a:srgbClr val="0070C0"/>
              </a:solidFill>
            </a:endParaRPr>
          </a:p>
        </p:txBody>
      </p:sp>
      <p:sp>
        <p:nvSpPr>
          <p:cNvPr id="5" name="Content Placeholder 4"/>
          <p:cNvSpPr>
            <a:spLocks noGrp="1"/>
          </p:cNvSpPr>
          <p:nvPr>
            <p:ph idx="1"/>
          </p:nvPr>
        </p:nvSpPr>
        <p:spPr>
          <a:xfrm>
            <a:off x="4724400" y="1738310"/>
            <a:ext cx="3429000" cy="4177624"/>
          </a:xfrm>
        </p:spPr>
        <p:txBody>
          <a:bodyPr>
            <a:normAutofit/>
          </a:bodyPr>
          <a:lstStyle/>
          <a:p>
            <a:pPr marL="0" indent="0">
              <a:buNone/>
            </a:pPr>
            <a:r>
              <a:rPr lang="en-US" sz="2200" dirty="0"/>
              <a:t>The organization enacts policies, practices, and procedures that clearly indicate the importance and </a:t>
            </a:r>
            <a:r>
              <a:rPr lang="en-US" sz="2200" dirty="0" smtClean="0"/>
              <a:t>value </a:t>
            </a:r>
            <a:r>
              <a:rPr lang="en-US" sz="2200" dirty="0"/>
              <a:t>of customer service. </a:t>
            </a:r>
          </a:p>
          <a:p>
            <a:pPr marL="0" indent="0">
              <a:buNone/>
            </a:pPr>
            <a:r>
              <a:rPr lang="en-US" sz="2200" b="1" dirty="0" smtClean="0"/>
              <a:t>Sample question</a:t>
            </a:r>
            <a:r>
              <a:rPr lang="en-US" sz="2200" dirty="0" smtClean="0"/>
              <a:t>: </a:t>
            </a:r>
            <a:r>
              <a:rPr lang="en-US" sz="2200" dirty="0"/>
              <a:t>“Library employees have the job knowledge and skills required to deliver superior quality work and service”.</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35616"/>
            <a:ext cx="2936875" cy="3783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1295400" y="4782911"/>
            <a:ext cx="914400" cy="914400"/>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014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3771900" cy="436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OC Scale 9 : Climate for Psychological Safety</a:t>
            </a:r>
            <a:endParaRPr lang="en-US" sz="4000" b="1" dirty="0">
              <a:solidFill>
                <a:srgbClr val="0070C0"/>
              </a:solidFill>
            </a:endParaRPr>
          </a:p>
        </p:txBody>
      </p:sp>
      <p:sp>
        <p:nvSpPr>
          <p:cNvPr id="5" name="Content Placeholder 4"/>
          <p:cNvSpPr>
            <a:spLocks noGrp="1"/>
          </p:cNvSpPr>
          <p:nvPr>
            <p:ph idx="1"/>
          </p:nvPr>
        </p:nvSpPr>
        <p:spPr>
          <a:xfrm>
            <a:off x="4876800" y="1764818"/>
            <a:ext cx="3429000" cy="4124607"/>
          </a:xfrm>
        </p:spPr>
        <p:txBody>
          <a:bodyPr>
            <a:normAutofit/>
          </a:bodyPr>
          <a:lstStyle/>
          <a:p>
            <a:pPr marL="0" indent="0">
              <a:buNone/>
            </a:pPr>
            <a:r>
              <a:rPr lang="en-US" sz="2200" dirty="0" smtClean="0"/>
              <a:t>Refers </a:t>
            </a:r>
            <a:r>
              <a:rPr lang="en-US" sz="2200" dirty="0"/>
              <a:t>to the degree to which an organization or teams therein encourage employees to freely share opinions with each other and with management</a:t>
            </a:r>
            <a:r>
              <a:rPr lang="en-US" sz="2200" dirty="0" smtClean="0"/>
              <a:t>. </a:t>
            </a:r>
            <a:endParaRPr lang="en-US" sz="2200" dirty="0"/>
          </a:p>
          <a:p>
            <a:pPr marL="0" indent="0">
              <a:buNone/>
            </a:pPr>
            <a:r>
              <a:rPr lang="en-US" sz="2200" b="1" dirty="0" smtClean="0"/>
              <a:t>Sample question: </a:t>
            </a:r>
            <a:r>
              <a:rPr lang="en-US" sz="2200" dirty="0" smtClean="0"/>
              <a:t>“</a:t>
            </a:r>
            <a:r>
              <a:rPr lang="en-US" sz="2200" dirty="0"/>
              <a:t>As an employee in this library one is able to bring up problems and tough issues”.</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35616"/>
            <a:ext cx="2936875" cy="3783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2438400" y="4703082"/>
            <a:ext cx="1219200" cy="935718"/>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3795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OA Scale </a:t>
            </a:r>
            <a:r>
              <a:rPr lang="en-US" sz="4000" b="1" dirty="0">
                <a:solidFill>
                  <a:srgbClr val="0070C0"/>
                </a:solidFill>
              </a:rPr>
              <a:t>1</a:t>
            </a:r>
            <a:r>
              <a:rPr lang="en-US" sz="4000" b="1" dirty="0" smtClean="0">
                <a:solidFill>
                  <a:srgbClr val="0070C0"/>
                </a:solidFill>
              </a:rPr>
              <a:t> : Job Satisfaction</a:t>
            </a:r>
            <a:endParaRPr lang="en-US" sz="4000" b="1" dirty="0">
              <a:solidFill>
                <a:srgbClr val="0070C0"/>
              </a:solidFill>
            </a:endParaRPr>
          </a:p>
        </p:txBody>
      </p:sp>
      <p:sp>
        <p:nvSpPr>
          <p:cNvPr id="5" name="Content Placeholder 4"/>
          <p:cNvSpPr>
            <a:spLocks noGrp="1"/>
          </p:cNvSpPr>
          <p:nvPr>
            <p:ph idx="1"/>
          </p:nvPr>
        </p:nvSpPr>
        <p:spPr>
          <a:xfrm>
            <a:off x="5257800" y="1851282"/>
            <a:ext cx="3429000" cy="4105567"/>
          </a:xfrm>
        </p:spPr>
        <p:txBody>
          <a:bodyPr>
            <a:normAutofit/>
          </a:bodyPr>
          <a:lstStyle/>
          <a:p>
            <a:pPr marL="0" indent="0">
              <a:buNone/>
            </a:pPr>
            <a:r>
              <a:rPr lang="en-US" sz="2200" b="1" dirty="0" smtClean="0"/>
              <a:t>1</a:t>
            </a:r>
            <a:r>
              <a:rPr lang="en-US" sz="2200" dirty="0" smtClean="0"/>
              <a:t> = Least Satisfied</a:t>
            </a:r>
          </a:p>
          <a:p>
            <a:pPr marL="0" indent="0">
              <a:buNone/>
            </a:pPr>
            <a:r>
              <a:rPr lang="en-US" sz="2200" b="1" dirty="0" smtClean="0"/>
              <a:t>7</a:t>
            </a:r>
            <a:r>
              <a:rPr lang="en-US" sz="2200" dirty="0" smtClean="0"/>
              <a:t> =  Most Satisfied</a:t>
            </a:r>
            <a:endParaRPr lang="en-US" sz="22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822450"/>
            <a:ext cx="2068513" cy="396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2209800" y="4852307"/>
            <a:ext cx="1219200" cy="935718"/>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7100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04949"/>
            <a:ext cx="4697413" cy="425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OA Scale 2: Organizational Commitment</a:t>
            </a:r>
            <a:endParaRPr lang="en-US" sz="4000" b="1" dirty="0">
              <a:solidFill>
                <a:srgbClr val="0070C0"/>
              </a:solidFill>
            </a:endParaRPr>
          </a:p>
        </p:txBody>
      </p:sp>
      <p:sp>
        <p:nvSpPr>
          <p:cNvPr id="5" name="Content Placeholder 4"/>
          <p:cNvSpPr>
            <a:spLocks noGrp="1"/>
          </p:cNvSpPr>
          <p:nvPr>
            <p:ph idx="1"/>
          </p:nvPr>
        </p:nvSpPr>
        <p:spPr>
          <a:xfrm>
            <a:off x="5410200" y="1981200"/>
            <a:ext cx="3429000" cy="4105567"/>
          </a:xfrm>
        </p:spPr>
        <p:txBody>
          <a:bodyPr>
            <a:normAutofit lnSpcReduction="10000"/>
          </a:bodyPr>
          <a:lstStyle/>
          <a:p>
            <a:pPr marL="0" indent="0">
              <a:buNone/>
            </a:pPr>
            <a:r>
              <a:rPr lang="en-US" sz="2200" b="1" dirty="0"/>
              <a:t>Organizational Commitment </a:t>
            </a:r>
            <a:r>
              <a:rPr lang="en-US" sz="2200" dirty="0"/>
              <a:t>refers to the extent to which an individual employee is dedicated to staying with, and feels positively about, this organization. </a:t>
            </a:r>
          </a:p>
          <a:p>
            <a:pPr marL="0" indent="0">
              <a:buNone/>
            </a:pPr>
            <a:r>
              <a:rPr lang="en-US" sz="2200" b="1" dirty="0" smtClean="0"/>
              <a:t>Sample question: </a:t>
            </a:r>
            <a:r>
              <a:rPr lang="en-US" sz="2200" dirty="0"/>
              <a:t>“I am willing to put in a great deal of effort beyond that normally expected in order to help this organization be successful”.</a:t>
            </a:r>
          </a:p>
          <a:p>
            <a:pPr marL="0" indent="0">
              <a:buNone/>
            </a:pPr>
            <a:endParaRPr lang="en-US" sz="2200" dirty="0"/>
          </a:p>
        </p:txBody>
      </p:sp>
      <p:sp>
        <p:nvSpPr>
          <p:cNvPr id="7" name="Oval 6"/>
          <p:cNvSpPr/>
          <p:nvPr/>
        </p:nvSpPr>
        <p:spPr>
          <a:xfrm>
            <a:off x="990600" y="4631417"/>
            <a:ext cx="1219200" cy="935718"/>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16117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04949"/>
            <a:ext cx="4697413" cy="425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OA Scale 3: Organizational Citizenship Behaviors</a:t>
            </a:r>
            <a:endParaRPr lang="en-US" sz="4000" b="1" dirty="0">
              <a:solidFill>
                <a:srgbClr val="0070C0"/>
              </a:solidFill>
            </a:endParaRPr>
          </a:p>
        </p:txBody>
      </p:sp>
      <p:sp>
        <p:nvSpPr>
          <p:cNvPr id="5" name="Content Placeholder 4"/>
          <p:cNvSpPr>
            <a:spLocks noGrp="1"/>
          </p:cNvSpPr>
          <p:nvPr>
            <p:ph idx="1"/>
          </p:nvPr>
        </p:nvSpPr>
        <p:spPr>
          <a:xfrm>
            <a:off x="5486400" y="1905000"/>
            <a:ext cx="3429000" cy="4105567"/>
          </a:xfrm>
        </p:spPr>
        <p:txBody>
          <a:bodyPr>
            <a:normAutofit/>
          </a:bodyPr>
          <a:lstStyle/>
          <a:p>
            <a:pPr marL="0" indent="0">
              <a:buNone/>
            </a:pPr>
            <a:r>
              <a:rPr lang="en-US" sz="2200" b="1" dirty="0"/>
              <a:t>Organizational Citizenship Behavior</a:t>
            </a:r>
            <a:r>
              <a:rPr lang="en-US" sz="2200" dirty="0"/>
              <a:t> (OCB) is an activity not included in an employee’s job description that they nonetheless conduct to improve the </a:t>
            </a:r>
            <a:r>
              <a:rPr lang="en-US" sz="2200" dirty="0" smtClean="0"/>
              <a:t>organization.</a:t>
            </a:r>
          </a:p>
          <a:p>
            <a:pPr marL="0" indent="0">
              <a:buNone/>
            </a:pPr>
            <a:r>
              <a:rPr lang="en-US" sz="2200" b="1" dirty="0" smtClean="0"/>
              <a:t>Sample question: </a:t>
            </a:r>
            <a:r>
              <a:rPr lang="en-US" sz="2200" dirty="0"/>
              <a:t>“Give up time to help others who have work or non-work problems”.</a:t>
            </a:r>
          </a:p>
        </p:txBody>
      </p:sp>
      <p:sp>
        <p:nvSpPr>
          <p:cNvPr id="7" name="Oval 6"/>
          <p:cNvSpPr/>
          <p:nvPr/>
        </p:nvSpPr>
        <p:spPr>
          <a:xfrm>
            <a:off x="2362200" y="4779282"/>
            <a:ext cx="1219200" cy="935718"/>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35179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04949"/>
            <a:ext cx="4697413" cy="425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OA Scale 4: Organizational Withdrawal* </a:t>
            </a:r>
            <a:r>
              <a:rPr lang="en-US" sz="2400" b="1" dirty="0" smtClean="0">
                <a:solidFill>
                  <a:srgbClr val="0070C0"/>
                </a:solidFill>
              </a:rPr>
              <a:t>(lower score is better)</a:t>
            </a:r>
            <a:endParaRPr lang="en-US" sz="2400" b="1" dirty="0">
              <a:solidFill>
                <a:srgbClr val="0070C0"/>
              </a:solidFill>
            </a:endParaRPr>
          </a:p>
        </p:txBody>
      </p:sp>
      <p:sp>
        <p:nvSpPr>
          <p:cNvPr id="5" name="Content Placeholder 4"/>
          <p:cNvSpPr>
            <a:spLocks noGrp="1"/>
          </p:cNvSpPr>
          <p:nvPr>
            <p:ph idx="1"/>
          </p:nvPr>
        </p:nvSpPr>
        <p:spPr>
          <a:xfrm>
            <a:off x="5410200" y="1981200"/>
            <a:ext cx="3429000" cy="4181767"/>
          </a:xfrm>
        </p:spPr>
        <p:txBody>
          <a:bodyPr>
            <a:normAutofit/>
          </a:bodyPr>
          <a:lstStyle/>
          <a:p>
            <a:pPr marL="0" indent="0">
              <a:buNone/>
            </a:pPr>
            <a:r>
              <a:rPr lang="en-US" sz="2200" b="1" dirty="0"/>
              <a:t>Organizational Withdrawal </a:t>
            </a:r>
            <a:r>
              <a:rPr lang="en-US" sz="2200" dirty="0"/>
              <a:t>refers to the actions that an employee may engage in that distance themselves from the organization and reflect intentions to leave the organization. </a:t>
            </a:r>
          </a:p>
          <a:p>
            <a:pPr marL="0" indent="0">
              <a:buNone/>
            </a:pPr>
            <a:r>
              <a:rPr lang="en-US" sz="2200" b="1" dirty="0" smtClean="0"/>
              <a:t>Sample question: </a:t>
            </a:r>
            <a:r>
              <a:rPr lang="en-US" sz="2200" dirty="0"/>
              <a:t>“How often do you explore other job opportunities by checking job listings or want ads</a:t>
            </a:r>
            <a:r>
              <a:rPr lang="en-US" sz="2200" dirty="0" smtClean="0"/>
              <a:t>”.</a:t>
            </a:r>
            <a:endParaRPr lang="en-US" sz="2200" dirty="0"/>
          </a:p>
        </p:txBody>
      </p:sp>
      <p:sp>
        <p:nvSpPr>
          <p:cNvPr id="7" name="Oval 6"/>
          <p:cNvSpPr/>
          <p:nvPr/>
        </p:nvSpPr>
        <p:spPr>
          <a:xfrm>
            <a:off x="3810000" y="4648200"/>
            <a:ext cx="1219200" cy="935718"/>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35179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52" y="1508760"/>
            <a:ext cx="4286250" cy="4183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OA Scale 5: Team Psychological Empowerment</a:t>
            </a:r>
            <a:endParaRPr lang="en-US" sz="2400" b="1" dirty="0">
              <a:solidFill>
                <a:srgbClr val="0070C0"/>
              </a:solidFill>
            </a:endParaRPr>
          </a:p>
        </p:txBody>
      </p:sp>
      <p:sp>
        <p:nvSpPr>
          <p:cNvPr id="5" name="Content Placeholder 4"/>
          <p:cNvSpPr>
            <a:spLocks noGrp="1"/>
          </p:cNvSpPr>
          <p:nvPr>
            <p:ph idx="1"/>
          </p:nvPr>
        </p:nvSpPr>
        <p:spPr>
          <a:xfrm>
            <a:off x="5334000" y="1905000"/>
            <a:ext cx="3429000" cy="4105567"/>
          </a:xfrm>
        </p:spPr>
        <p:txBody>
          <a:bodyPr>
            <a:normAutofit/>
          </a:bodyPr>
          <a:lstStyle/>
          <a:p>
            <a:pPr marL="0" indent="0">
              <a:buNone/>
            </a:pPr>
            <a:r>
              <a:rPr lang="en-US" sz="2200" b="1" dirty="0"/>
              <a:t>Team </a:t>
            </a:r>
            <a:r>
              <a:rPr lang="en-US" sz="2200" b="1" dirty="0" smtClean="0"/>
              <a:t>Psychological Empowerment </a:t>
            </a:r>
            <a:r>
              <a:rPr lang="en-US" sz="2200" dirty="0"/>
              <a:t>in the workplace reflects the extent to which an individual feels they can contribute to their team. </a:t>
            </a:r>
          </a:p>
          <a:p>
            <a:pPr marL="0" indent="0">
              <a:buNone/>
            </a:pPr>
            <a:r>
              <a:rPr lang="en-US" sz="2200" b="1" dirty="0" smtClean="0"/>
              <a:t>Sample question: </a:t>
            </a:r>
            <a:r>
              <a:rPr lang="en-US" sz="2200" dirty="0"/>
              <a:t>“People in my position can have a large impact on what happens in this Library”.</a:t>
            </a:r>
          </a:p>
        </p:txBody>
      </p:sp>
      <p:sp>
        <p:nvSpPr>
          <p:cNvPr id="7" name="Oval 6"/>
          <p:cNvSpPr/>
          <p:nvPr/>
        </p:nvSpPr>
        <p:spPr>
          <a:xfrm>
            <a:off x="990600" y="4648200"/>
            <a:ext cx="1219200" cy="935718"/>
          </a:xfrm>
          <a:prstGeom prst="ellipse">
            <a:avLst/>
          </a:prstGeom>
          <a:solidFill>
            <a:schemeClr val="accent2">
              <a:lumMod val="60000"/>
              <a:lumOff val="40000"/>
              <a:alpha val="19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4658745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52" y="1508760"/>
            <a:ext cx="4286250" cy="4183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OA Scale 6: Task Engagement</a:t>
            </a:r>
            <a:endParaRPr lang="en-US" sz="2400" b="1" dirty="0">
              <a:solidFill>
                <a:srgbClr val="0070C0"/>
              </a:solidFill>
            </a:endParaRPr>
          </a:p>
        </p:txBody>
      </p:sp>
      <p:sp>
        <p:nvSpPr>
          <p:cNvPr id="5" name="Content Placeholder 4"/>
          <p:cNvSpPr>
            <a:spLocks noGrp="1"/>
          </p:cNvSpPr>
          <p:nvPr>
            <p:ph idx="1"/>
          </p:nvPr>
        </p:nvSpPr>
        <p:spPr>
          <a:xfrm>
            <a:off x="5715000" y="2071395"/>
            <a:ext cx="3429000" cy="4105567"/>
          </a:xfrm>
        </p:spPr>
        <p:txBody>
          <a:bodyPr>
            <a:normAutofit/>
          </a:bodyPr>
          <a:lstStyle/>
          <a:p>
            <a:pPr marL="0" indent="0">
              <a:buNone/>
            </a:pPr>
            <a:r>
              <a:rPr lang="en-US" sz="2200" b="1" dirty="0"/>
              <a:t>Task engagement </a:t>
            </a:r>
            <a:r>
              <a:rPr lang="en-US" sz="2200" dirty="0"/>
              <a:t>refers to the extent to which an employee is interested in and engaged in his/her work. </a:t>
            </a:r>
          </a:p>
          <a:p>
            <a:pPr marL="0" indent="0">
              <a:buNone/>
            </a:pPr>
            <a:r>
              <a:rPr lang="en-US" sz="2200" b="1" dirty="0" smtClean="0"/>
              <a:t>Sample question: </a:t>
            </a:r>
            <a:r>
              <a:rPr lang="en-US" sz="2200" dirty="0"/>
              <a:t>“The work I do is very important to me”.</a:t>
            </a:r>
          </a:p>
        </p:txBody>
      </p:sp>
      <p:sp>
        <p:nvSpPr>
          <p:cNvPr id="7" name="Oval 6"/>
          <p:cNvSpPr/>
          <p:nvPr/>
        </p:nvSpPr>
        <p:spPr>
          <a:xfrm>
            <a:off x="2286000" y="4648200"/>
            <a:ext cx="1219200" cy="935718"/>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49272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52" y="1508760"/>
            <a:ext cx="4286250" cy="4183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OA Scale 7: Work Unit Conflict* </a:t>
            </a:r>
            <a:br>
              <a:rPr lang="en-US" sz="4000" b="1" dirty="0" smtClean="0">
                <a:solidFill>
                  <a:srgbClr val="0070C0"/>
                </a:solidFill>
              </a:rPr>
            </a:br>
            <a:r>
              <a:rPr lang="en-US" sz="2400" b="1" dirty="0" smtClean="0">
                <a:solidFill>
                  <a:srgbClr val="0070C0"/>
                </a:solidFill>
              </a:rPr>
              <a:t>(Lower score is better)</a:t>
            </a:r>
            <a:endParaRPr lang="en-US" sz="2400" b="1" dirty="0">
              <a:solidFill>
                <a:srgbClr val="0070C0"/>
              </a:solidFill>
            </a:endParaRPr>
          </a:p>
        </p:txBody>
      </p:sp>
      <p:sp>
        <p:nvSpPr>
          <p:cNvPr id="5" name="Content Placeholder 4"/>
          <p:cNvSpPr>
            <a:spLocks noGrp="1"/>
          </p:cNvSpPr>
          <p:nvPr>
            <p:ph idx="1"/>
          </p:nvPr>
        </p:nvSpPr>
        <p:spPr>
          <a:xfrm>
            <a:off x="5334000" y="1806427"/>
            <a:ext cx="3429000" cy="4105567"/>
          </a:xfrm>
        </p:spPr>
        <p:txBody>
          <a:bodyPr>
            <a:normAutofit/>
          </a:bodyPr>
          <a:lstStyle/>
          <a:p>
            <a:pPr marL="0" indent="0">
              <a:buNone/>
            </a:pPr>
            <a:r>
              <a:rPr lang="en-US" sz="2200" b="1" dirty="0"/>
              <a:t>Interpersonal Conflict</a:t>
            </a:r>
            <a:r>
              <a:rPr lang="en-US" sz="2200" dirty="0"/>
              <a:t> refers to the amount of personal or emotional conflict amongst a work unit. </a:t>
            </a:r>
            <a:endParaRPr lang="en-US" sz="2200" dirty="0" smtClean="0"/>
          </a:p>
          <a:p>
            <a:pPr marL="0" indent="0">
              <a:buNone/>
            </a:pPr>
            <a:r>
              <a:rPr lang="en-US" sz="2200" b="1" dirty="0" smtClean="0"/>
              <a:t>Sample question: </a:t>
            </a:r>
            <a:r>
              <a:rPr lang="en-US" sz="2200" dirty="0"/>
              <a:t>“How much jealousy or rivalry is there among members of your unit”.</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27224"/>
            <a:ext cx="3932237" cy="386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2209800" y="4626882"/>
            <a:ext cx="1219200" cy="935718"/>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26852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52" y="1508760"/>
            <a:ext cx="4286250" cy="4183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628650" y="365128"/>
            <a:ext cx="7600950" cy="1325563"/>
          </a:xfrm>
        </p:spPr>
        <p:txBody>
          <a:bodyPr>
            <a:normAutofit/>
          </a:bodyPr>
          <a:lstStyle/>
          <a:p>
            <a:r>
              <a:rPr lang="en-US" sz="4000" b="1" dirty="0" smtClean="0">
                <a:solidFill>
                  <a:srgbClr val="0070C0"/>
                </a:solidFill>
              </a:rPr>
              <a:t>OA Scale 7: Work Unit Conflict* </a:t>
            </a:r>
            <a:br>
              <a:rPr lang="en-US" sz="4000" b="1" dirty="0" smtClean="0">
                <a:solidFill>
                  <a:srgbClr val="0070C0"/>
                </a:solidFill>
              </a:rPr>
            </a:br>
            <a:r>
              <a:rPr lang="en-US" sz="2400" b="1" dirty="0" smtClean="0">
                <a:solidFill>
                  <a:srgbClr val="0070C0"/>
                </a:solidFill>
              </a:rPr>
              <a:t>(Lower score is better)</a:t>
            </a:r>
            <a:endParaRPr lang="en-US" sz="2400" b="1" dirty="0">
              <a:solidFill>
                <a:srgbClr val="0070C0"/>
              </a:solidFill>
            </a:endParaRPr>
          </a:p>
        </p:txBody>
      </p:sp>
      <p:sp>
        <p:nvSpPr>
          <p:cNvPr id="5" name="Content Placeholder 4"/>
          <p:cNvSpPr>
            <a:spLocks noGrp="1"/>
          </p:cNvSpPr>
          <p:nvPr>
            <p:ph idx="1"/>
          </p:nvPr>
        </p:nvSpPr>
        <p:spPr>
          <a:xfrm>
            <a:off x="5410200" y="1914437"/>
            <a:ext cx="3429000" cy="4249738"/>
          </a:xfrm>
        </p:spPr>
        <p:txBody>
          <a:bodyPr>
            <a:normAutofit/>
          </a:bodyPr>
          <a:lstStyle/>
          <a:p>
            <a:pPr marL="0" indent="0">
              <a:buNone/>
            </a:pPr>
            <a:r>
              <a:rPr lang="en-US" sz="2200" b="1" dirty="0"/>
              <a:t>Task Conflict</a:t>
            </a:r>
            <a:r>
              <a:rPr lang="en-US" sz="2200" dirty="0"/>
              <a:t> refers to the disagreements coworkers have over how to complete their </a:t>
            </a:r>
            <a:r>
              <a:rPr lang="en-US" sz="2200" dirty="0" smtClean="0"/>
              <a:t>tasks.</a:t>
            </a:r>
          </a:p>
          <a:p>
            <a:pPr marL="0" indent="0">
              <a:buNone/>
            </a:pPr>
            <a:r>
              <a:rPr lang="en-US" sz="2200" b="1" dirty="0" smtClean="0"/>
              <a:t>Sample question: </a:t>
            </a:r>
            <a:r>
              <a:rPr lang="en-US" sz="2200" dirty="0"/>
              <a:t>“How often do the members of your unit disagree about which procedure should be used to do your work”.</a:t>
            </a:r>
          </a:p>
          <a:p>
            <a:pPr marL="0" indent="0">
              <a:buNone/>
            </a:pPr>
            <a:endParaRPr lang="en-US" sz="2200" dirty="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27224"/>
            <a:ext cx="3932237" cy="386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3505200" y="4572000"/>
            <a:ext cx="1219200" cy="935718"/>
          </a:xfrm>
          <a:prstGeom prst="ellipse">
            <a:avLst/>
          </a:prstGeom>
          <a:solidFill>
            <a:schemeClr val="accent2">
              <a:lumMod val="60000"/>
              <a:lumOff val="4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76386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Themes from Comments</a:t>
            </a:r>
            <a:endParaRPr lang="en-US" sz="3600" dirty="0"/>
          </a:p>
        </p:txBody>
      </p:sp>
      <p:sp>
        <p:nvSpPr>
          <p:cNvPr id="3" name="Content Placeholder 2"/>
          <p:cNvSpPr>
            <a:spLocks noGrp="1"/>
          </p:cNvSpPr>
          <p:nvPr>
            <p:ph idx="1"/>
          </p:nvPr>
        </p:nvSpPr>
        <p:spPr>
          <a:xfrm>
            <a:off x="990601" y="1600200"/>
            <a:ext cx="8229600" cy="4267200"/>
          </a:xfrm>
        </p:spPr>
        <p:txBody>
          <a:bodyPr>
            <a:normAutofit fontScale="92500" lnSpcReduction="10000"/>
          </a:bodyPr>
          <a:lstStyle/>
          <a:p>
            <a:r>
              <a:rPr lang="en-US" dirty="0" smtClean="0"/>
              <a:t>88 valid comments analyzed using </a:t>
            </a:r>
            <a:r>
              <a:rPr lang="en-US" dirty="0" err="1" smtClean="0"/>
              <a:t>ATLAS.ti</a:t>
            </a:r>
            <a:endParaRPr lang="en-US" dirty="0" smtClean="0"/>
          </a:p>
          <a:p>
            <a:r>
              <a:rPr lang="en-US" dirty="0" smtClean="0"/>
              <a:t>Selected Major </a:t>
            </a:r>
            <a:r>
              <a:rPr lang="en-US" dirty="0"/>
              <a:t>T</a:t>
            </a:r>
            <a:r>
              <a:rPr lang="en-US" dirty="0" smtClean="0"/>
              <a:t>hemes </a:t>
            </a:r>
          </a:p>
          <a:p>
            <a:pPr lvl="1"/>
            <a:r>
              <a:rPr lang="en-US" dirty="0" smtClean="0"/>
              <a:t>Survey Issues (21 observations)</a:t>
            </a:r>
          </a:p>
          <a:p>
            <a:pPr lvl="1"/>
            <a:r>
              <a:rPr lang="en-US" dirty="0" smtClean="0"/>
              <a:t>Co-worker Support (</a:t>
            </a:r>
            <a:r>
              <a:rPr lang="en-US" dirty="0"/>
              <a:t>15 observations)</a:t>
            </a:r>
            <a:endParaRPr lang="en-US" dirty="0" smtClean="0"/>
          </a:p>
          <a:p>
            <a:pPr lvl="1"/>
            <a:r>
              <a:rPr lang="en-US" dirty="0" smtClean="0"/>
              <a:t>Communication (</a:t>
            </a:r>
            <a:r>
              <a:rPr lang="en-US" dirty="0"/>
              <a:t>15 observations)</a:t>
            </a:r>
            <a:endParaRPr lang="en-US" dirty="0" smtClean="0"/>
          </a:p>
          <a:p>
            <a:pPr lvl="1"/>
            <a:r>
              <a:rPr lang="en-US" dirty="0" smtClean="0"/>
              <a:t>Supervisor (</a:t>
            </a:r>
            <a:r>
              <a:rPr lang="en-US" dirty="0"/>
              <a:t>12 observations)</a:t>
            </a:r>
            <a:endParaRPr lang="en-US" dirty="0" smtClean="0"/>
          </a:p>
          <a:p>
            <a:pPr lvl="1"/>
            <a:r>
              <a:rPr lang="en-US" dirty="0" smtClean="0"/>
              <a:t>Diversity (</a:t>
            </a:r>
            <a:r>
              <a:rPr lang="en-US" dirty="0"/>
              <a:t>11 observations)</a:t>
            </a:r>
            <a:endParaRPr lang="en-US" dirty="0" smtClean="0"/>
          </a:p>
          <a:p>
            <a:pPr lvl="1"/>
            <a:r>
              <a:rPr lang="en-US" dirty="0" smtClean="0"/>
              <a:t>Leadership (</a:t>
            </a:r>
            <a:r>
              <a:rPr lang="en-US" dirty="0"/>
              <a:t>11 observations)</a:t>
            </a:r>
            <a:endParaRPr lang="en-US" dirty="0" smtClean="0"/>
          </a:p>
          <a:p>
            <a:pPr lvl="1"/>
            <a:r>
              <a:rPr lang="en-US" dirty="0" smtClean="0"/>
              <a:t>Job Satisfaction</a:t>
            </a:r>
            <a:r>
              <a:rPr lang="en-US" dirty="0"/>
              <a:t> </a:t>
            </a:r>
            <a:r>
              <a:rPr lang="en-US" dirty="0" smtClean="0"/>
              <a:t>(24 </a:t>
            </a:r>
            <a:r>
              <a:rPr lang="en-US" dirty="0"/>
              <a:t>observations</a:t>
            </a:r>
            <a:r>
              <a:rPr lang="en-US" dirty="0" smtClean="0"/>
              <a:t>)</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5F8C7318-DA4F-4747-A4B0-DD20411D1689}" type="slidenum">
              <a:rPr lang="en-US" smtClean="0"/>
              <a:t>33</a:t>
            </a:fld>
            <a:endParaRPr lang="en-US" dirty="0"/>
          </a:p>
        </p:txBody>
      </p:sp>
    </p:spTree>
    <p:extLst>
      <p:ext uri="{BB962C8B-B14F-4D97-AF65-F5344CB8AC3E}">
        <p14:creationId xmlns:p14="http://schemas.microsoft.com/office/powerpoint/2010/main" val="11356158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t>
            </a:r>
            <a:r>
              <a:rPr lang="en-US" dirty="0" err="1" smtClean="0"/>
              <a:t>ClimateQUAL</a:t>
            </a:r>
            <a:r>
              <a:rPr lang="en-US" dirty="0" smtClean="0"/>
              <a:t>® Participants</a:t>
            </a:r>
            <a:endParaRPr lang="en-US" dirty="0"/>
          </a:p>
        </p:txBody>
      </p:sp>
      <p:sp>
        <p:nvSpPr>
          <p:cNvPr id="3" name="Content Placeholder 2"/>
          <p:cNvSpPr>
            <a:spLocks noGrp="1"/>
          </p:cNvSpPr>
          <p:nvPr>
            <p:ph idx="1"/>
          </p:nvPr>
        </p:nvSpPr>
        <p:spPr/>
        <p:txBody>
          <a:bodyPr>
            <a:normAutofit lnSpcReduction="10000"/>
          </a:bodyPr>
          <a:lstStyle/>
          <a:p>
            <a:r>
              <a:rPr lang="en-US" dirty="0" smtClean="0"/>
              <a:t>University of Maryland</a:t>
            </a:r>
          </a:p>
          <a:p>
            <a:r>
              <a:rPr lang="en-US" dirty="0" smtClean="0"/>
              <a:t>University of Florida</a:t>
            </a:r>
          </a:p>
          <a:p>
            <a:r>
              <a:rPr lang="en-US" dirty="0" smtClean="0"/>
              <a:t>MIT</a:t>
            </a:r>
          </a:p>
          <a:p>
            <a:r>
              <a:rPr lang="en-US" dirty="0" smtClean="0"/>
              <a:t>University of California, Berkeley</a:t>
            </a:r>
          </a:p>
          <a:p>
            <a:r>
              <a:rPr lang="en-US" dirty="0" smtClean="0"/>
              <a:t>Texas A&amp;M</a:t>
            </a:r>
          </a:p>
          <a:p>
            <a:r>
              <a:rPr lang="en-US" dirty="0" smtClean="0"/>
              <a:t>University of Michigan</a:t>
            </a:r>
          </a:p>
          <a:p>
            <a:pPr marL="0" indent="0">
              <a:buNone/>
            </a:pPr>
            <a:r>
              <a:rPr lang="en-US" dirty="0" smtClean="0"/>
              <a:t>….. See the full list </a:t>
            </a:r>
            <a:r>
              <a:rPr lang="en-US" dirty="0"/>
              <a:t>of participants at http://climatequal.org/about/partners</a:t>
            </a:r>
          </a:p>
        </p:txBody>
      </p:sp>
      <p:sp>
        <p:nvSpPr>
          <p:cNvPr id="4" name="Slide Number Placeholder 3"/>
          <p:cNvSpPr>
            <a:spLocks noGrp="1"/>
          </p:cNvSpPr>
          <p:nvPr>
            <p:ph type="sldNum" sz="quarter" idx="12"/>
          </p:nvPr>
        </p:nvSpPr>
        <p:spPr/>
        <p:txBody>
          <a:bodyPr/>
          <a:lstStyle/>
          <a:p>
            <a:fld id="{5F8C7318-DA4F-4747-A4B0-DD20411D1689}" type="slidenum">
              <a:rPr lang="en-US" smtClean="0"/>
              <a:t>34</a:t>
            </a:fld>
            <a:endParaRPr lang="en-US" dirty="0"/>
          </a:p>
        </p:txBody>
      </p:sp>
    </p:spTree>
    <p:extLst>
      <p:ext uri="{BB962C8B-B14F-4D97-AF65-F5344CB8AC3E}">
        <p14:creationId xmlns:p14="http://schemas.microsoft.com/office/powerpoint/2010/main" val="20329910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library_template_gen2</Template>
  <TotalTime>704</TotalTime>
  <Words>1611</Words>
  <Application>Microsoft Office PowerPoint</Application>
  <PresentationFormat>On-screen Show (4:3)</PresentationFormat>
  <Paragraphs>154</Paragraphs>
  <Slides>34</Slides>
  <Notes>2</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Office Theme</vt:lpstr>
      <vt:lpstr>1_Office Theme</vt:lpstr>
      <vt:lpstr>ClimateQUAL at Illinois</vt:lpstr>
      <vt:lpstr>Agenda</vt:lpstr>
      <vt:lpstr>ClimateQUAL</vt:lpstr>
      <vt:lpstr>Climate QUAL at UIUC Library  </vt:lpstr>
      <vt:lpstr>Levels of Analysis</vt:lpstr>
      <vt:lpstr>What ClimateQUAL Measures</vt:lpstr>
      <vt:lpstr>OC Scale 1: Organizational Climate for Justice</vt:lpstr>
      <vt:lpstr>OC Scale 1: Organizational Climate for Justice</vt:lpstr>
      <vt:lpstr>OC Scale 1: Organizational Climate for Justice</vt:lpstr>
      <vt:lpstr>OC Scale 1: Organizational Climate for Justice</vt:lpstr>
      <vt:lpstr>OC Scale 2: Climate for Leadership </vt:lpstr>
      <vt:lpstr>OC Scale 2: Climate for Leadership </vt:lpstr>
      <vt:lpstr>OC Scale 3: Climate for Deep Diversity </vt:lpstr>
      <vt:lpstr>OC Scale 3: Climate for Deep Diversity </vt:lpstr>
      <vt:lpstr>OC Scale 4: Climate for Demographic Diversity</vt:lpstr>
      <vt:lpstr>OC Scale 4: Climate for Demographic  Diversity</vt:lpstr>
      <vt:lpstr>OC Scale 4: Climate for Demographic Diversity</vt:lpstr>
      <vt:lpstr>OC Scale 4: Climate for Demographic Diversity</vt:lpstr>
      <vt:lpstr>OC Scale 5: Climate for Innovation: Co-workers</vt:lpstr>
      <vt:lpstr>OC Scale 6: Climate for Continual Learning</vt:lpstr>
      <vt:lpstr>OC Scale 7: Climate for Teamwork</vt:lpstr>
      <vt:lpstr>OC Scale 7: Climate for Teamwork</vt:lpstr>
      <vt:lpstr>OC Scale 8 : Climate for Customer Service</vt:lpstr>
      <vt:lpstr>OC Scale 9 : Climate for Psychological Safety</vt:lpstr>
      <vt:lpstr>OA Scale 1 : Job Satisfaction</vt:lpstr>
      <vt:lpstr>OA Scale 2: Organizational Commitment</vt:lpstr>
      <vt:lpstr>OA Scale 3: Organizational Citizenship Behaviors</vt:lpstr>
      <vt:lpstr>OA Scale 4: Organizational Withdrawal* (lower score is better)</vt:lpstr>
      <vt:lpstr>OA Scale 5: Team Psychological Empowerment</vt:lpstr>
      <vt:lpstr>OA Scale 6: Task Engagement</vt:lpstr>
      <vt:lpstr>OA Scale 7: Work Unit Conflict*  (Lower score is better)</vt:lpstr>
      <vt:lpstr>OA Scale 7: Work Unit Conflict*  (Lower score is better)</vt:lpstr>
      <vt:lpstr>Themes from Comments</vt:lpstr>
      <vt:lpstr>Other ClimateQUAL® Participants</vt:lpstr>
    </vt:vector>
  </TitlesOfParts>
  <Company>University of Illinois at Urbana-Champaign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Ingold, Cynthia Sue</dc:creator>
  <cp:lastModifiedBy>Yu, Jen-chien</cp:lastModifiedBy>
  <cp:revision>72</cp:revision>
  <cp:lastPrinted>2015-05-22T00:13:48Z</cp:lastPrinted>
  <dcterms:created xsi:type="dcterms:W3CDTF">2014-09-07T19:47:57Z</dcterms:created>
  <dcterms:modified xsi:type="dcterms:W3CDTF">2015-05-27T21:53:06Z</dcterms:modified>
</cp:coreProperties>
</file>