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4" r:id="rId3"/>
    <p:sldId id="265" r:id="rId4"/>
    <p:sldId id="257" r:id="rId5"/>
    <p:sldId id="258" r:id="rId6"/>
    <p:sldId id="259" r:id="rId7"/>
    <p:sldId id="260" r:id="rId8"/>
    <p:sldId id="261" r:id="rId9"/>
    <p:sldId id="262" r:id="rId10"/>
    <p:sldId id="263"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88" userDrawn="1">
          <p15:clr>
            <a:srgbClr val="A4A3A4"/>
          </p15:clr>
        </p15:guide>
        <p15:guide id="2" pos="1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00"/>
    <p:restoredTop sz="94604"/>
  </p:normalViewPr>
  <p:slideViewPr>
    <p:cSldViewPr snapToGrid="0" snapToObjects="1" showGuides="1">
      <p:cViewPr varScale="1">
        <p:scale>
          <a:sx n="58" d="100"/>
          <a:sy n="58" d="100"/>
        </p:scale>
        <p:origin x="928" y="56"/>
      </p:cViewPr>
      <p:guideLst>
        <p:guide orient="horz" pos="888"/>
        <p:guide pos="19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6FC83-9B7D-AF40-A03A-E4CB96977E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80E1485-C799-1648-A490-697E6AD079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FCBA510-8C47-D946-B366-15844C964F4F}"/>
              </a:ext>
            </a:extLst>
          </p:cNvPr>
          <p:cNvSpPr>
            <a:spLocks noGrp="1"/>
          </p:cNvSpPr>
          <p:nvPr>
            <p:ph type="dt" sz="half" idx="10"/>
          </p:nvPr>
        </p:nvSpPr>
        <p:spPr/>
        <p:txBody>
          <a:bodyPr/>
          <a:lstStyle/>
          <a:p>
            <a:fld id="{C3CC0CC2-5DC3-9A41-96AE-7FF3FEEB3445}" type="datetimeFigureOut">
              <a:rPr lang="en-US" smtClean="0"/>
              <a:t>6/12/2020</a:t>
            </a:fld>
            <a:endParaRPr lang="en-US"/>
          </a:p>
        </p:txBody>
      </p:sp>
      <p:sp>
        <p:nvSpPr>
          <p:cNvPr id="5" name="Footer Placeholder 4">
            <a:extLst>
              <a:ext uri="{FF2B5EF4-FFF2-40B4-BE49-F238E27FC236}">
                <a16:creationId xmlns:a16="http://schemas.microsoft.com/office/drawing/2014/main" id="{7465CD22-F744-0C4A-92CA-1F6FE5F45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8115D6-2297-4245-874D-FD7548266535}"/>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3004382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CBCDF-327E-BF44-BFFD-C40DA8B911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5D0705-8D2F-BE41-8D4D-6A55A5E20F7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2B19B0-14E1-9148-9805-867238273DEC}"/>
              </a:ext>
            </a:extLst>
          </p:cNvPr>
          <p:cNvSpPr>
            <a:spLocks noGrp="1"/>
          </p:cNvSpPr>
          <p:nvPr>
            <p:ph type="dt" sz="half" idx="10"/>
          </p:nvPr>
        </p:nvSpPr>
        <p:spPr/>
        <p:txBody>
          <a:bodyPr/>
          <a:lstStyle/>
          <a:p>
            <a:fld id="{C3CC0CC2-5DC3-9A41-96AE-7FF3FEEB3445}" type="datetimeFigureOut">
              <a:rPr lang="en-US" smtClean="0"/>
              <a:t>6/12/2020</a:t>
            </a:fld>
            <a:endParaRPr lang="en-US"/>
          </a:p>
        </p:txBody>
      </p:sp>
      <p:sp>
        <p:nvSpPr>
          <p:cNvPr id="5" name="Footer Placeholder 4">
            <a:extLst>
              <a:ext uri="{FF2B5EF4-FFF2-40B4-BE49-F238E27FC236}">
                <a16:creationId xmlns:a16="http://schemas.microsoft.com/office/drawing/2014/main" id="{73F6ACD8-6AE0-8343-BEC4-C76B7884CD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38B368-F0CA-BA47-BA89-ADCE1EFDB000}"/>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771633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B8CDE-9864-C74A-B694-7856DA6633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3B800DE-13EC-2347-AF05-24E03CDFD2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23B79DE-76AB-0843-A0FA-C7538535B289}"/>
              </a:ext>
            </a:extLst>
          </p:cNvPr>
          <p:cNvSpPr>
            <a:spLocks noGrp="1"/>
          </p:cNvSpPr>
          <p:nvPr>
            <p:ph type="dt" sz="half" idx="10"/>
          </p:nvPr>
        </p:nvSpPr>
        <p:spPr/>
        <p:txBody>
          <a:bodyPr/>
          <a:lstStyle/>
          <a:p>
            <a:fld id="{C3CC0CC2-5DC3-9A41-96AE-7FF3FEEB3445}" type="datetimeFigureOut">
              <a:rPr lang="en-US" smtClean="0"/>
              <a:t>6/12/2020</a:t>
            </a:fld>
            <a:endParaRPr lang="en-US"/>
          </a:p>
        </p:txBody>
      </p:sp>
      <p:sp>
        <p:nvSpPr>
          <p:cNvPr id="5" name="Footer Placeholder 4">
            <a:extLst>
              <a:ext uri="{FF2B5EF4-FFF2-40B4-BE49-F238E27FC236}">
                <a16:creationId xmlns:a16="http://schemas.microsoft.com/office/drawing/2014/main" id="{F7A8AF2D-0A49-DA42-8CF1-A3BDDD24CF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A78BEC-90D3-F04F-BE36-2BB6C7698698}"/>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2486775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CE54E-B383-2B4D-857D-23541DF54F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1B7F2F-5D11-E046-B2FF-CF631827CAB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5519CD0-0AB2-A944-AB16-D8CC23A6E2C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595E9A-9863-D547-A57A-CB17C81CC1F4}"/>
              </a:ext>
            </a:extLst>
          </p:cNvPr>
          <p:cNvSpPr>
            <a:spLocks noGrp="1"/>
          </p:cNvSpPr>
          <p:nvPr>
            <p:ph type="dt" sz="half" idx="10"/>
          </p:nvPr>
        </p:nvSpPr>
        <p:spPr/>
        <p:txBody>
          <a:bodyPr/>
          <a:lstStyle/>
          <a:p>
            <a:fld id="{C3CC0CC2-5DC3-9A41-96AE-7FF3FEEB3445}" type="datetimeFigureOut">
              <a:rPr lang="en-US" smtClean="0"/>
              <a:t>6/12/2020</a:t>
            </a:fld>
            <a:endParaRPr lang="en-US"/>
          </a:p>
        </p:txBody>
      </p:sp>
      <p:sp>
        <p:nvSpPr>
          <p:cNvPr id="6" name="Footer Placeholder 5">
            <a:extLst>
              <a:ext uri="{FF2B5EF4-FFF2-40B4-BE49-F238E27FC236}">
                <a16:creationId xmlns:a16="http://schemas.microsoft.com/office/drawing/2014/main" id="{9F4DF424-59BA-3E4F-ADB1-E319F70185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229E85-3DF9-D04F-9EF1-A0A494EB6D82}"/>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2566403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BF697-0B28-5842-8962-C27DF0E38B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E0D4E22-EDE7-B747-B266-EAB33CD9DE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1AB7029-5CC2-2F46-B6D7-310CB52F8D7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5ACB65-76CF-CF4F-8AB1-7466B7EB4C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C8ADA5D-EB7B-004A-9A3E-40DEA260FF1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6A0551-927E-2B47-B98D-184609FD58CE}"/>
              </a:ext>
            </a:extLst>
          </p:cNvPr>
          <p:cNvSpPr>
            <a:spLocks noGrp="1"/>
          </p:cNvSpPr>
          <p:nvPr>
            <p:ph type="dt" sz="half" idx="10"/>
          </p:nvPr>
        </p:nvSpPr>
        <p:spPr/>
        <p:txBody>
          <a:bodyPr/>
          <a:lstStyle/>
          <a:p>
            <a:fld id="{C3CC0CC2-5DC3-9A41-96AE-7FF3FEEB3445}" type="datetimeFigureOut">
              <a:rPr lang="en-US" smtClean="0"/>
              <a:t>6/12/2020</a:t>
            </a:fld>
            <a:endParaRPr lang="en-US"/>
          </a:p>
        </p:txBody>
      </p:sp>
      <p:sp>
        <p:nvSpPr>
          <p:cNvPr id="8" name="Footer Placeholder 7">
            <a:extLst>
              <a:ext uri="{FF2B5EF4-FFF2-40B4-BE49-F238E27FC236}">
                <a16:creationId xmlns:a16="http://schemas.microsoft.com/office/drawing/2014/main" id="{DF88C76B-0AD2-1A45-9BB6-0AEE7CEDBF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B55AE2-B29A-B840-9050-4CB80BE0ACE5}"/>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190521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DDDB6-6C24-9C44-9465-41C4C2EDC0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462F052-7601-874E-899D-D4DC29A9BCB8}"/>
              </a:ext>
            </a:extLst>
          </p:cNvPr>
          <p:cNvSpPr>
            <a:spLocks noGrp="1"/>
          </p:cNvSpPr>
          <p:nvPr>
            <p:ph type="dt" sz="half" idx="10"/>
          </p:nvPr>
        </p:nvSpPr>
        <p:spPr/>
        <p:txBody>
          <a:bodyPr/>
          <a:lstStyle/>
          <a:p>
            <a:fld id="{C3CC0CC2-5DC3-9A41-96AE-7FF3FEEB3445}" type="datetimeFigureOut">
              <a:rPr lang="en-US" smtClean="0"/>
              <a:t>6/12/2020</a:t>
            </a:fld>
            <a:endParaRPr lang="en-US"/>
          </a:p>
        </p:txBody>
      </p:sp>
      <p:sp>
        <p:nvSpPr>
          <p:cNvPr id="4" name="Footer Placeholder 3">
            <a:extLst>
              <a:ext uri="{FF2B5EF4-FFF2-40B4-BE49-F238E27FC236}">
                <a16:creationId xmlns:a16="http://schemas.microsoft.com/office/drawing/2014/main" id="{24A54D2D-9975-B24F-9702-EA512FEE4A5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EF32A9-D7AC-314C-9C17-B3543E653DA1}"/>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1378100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1664B9-CD83-824C-B639-AB47DAC3E6A2}"/>
              </a:ext>
            </a:extLst>
          </p:cNvPr>
          <p:cNvSpPr>
            <a:spLocks noGrp="1"/>
          </p:cNvSpPr>
          <p:nvPr>
            <p:ph type="dt" sz="half" idx="10"/>
          </p:nvPr>
        </p:nvSpPr>
        <p:spPr/>
        <p:txBody>
          <a:bodyPr/>
          <a:lstStyle/>
          <a:p>
            <a:fld id="{C3CC0CC2-5DC3-9A41-96AE-7FF3FEEB3445}" type="datetimeFigureOut">
              <a:rPr lang="en-US" smtClean="0"/>
              <a:t>6/12/2020</a:t>
            </a:fld>
            <a:endParaRPr lang="en-US"/>
          </a:p>
        </p:txBody>
      </p:sp>
      <p:sp>
        <p:nvSpPr>
          <p:cNvPr id="3" name="Footer Placeholder 2">
            <a:extLst>
              <a:ext uri="{FF2B5EF4-FFF2-40B4-BE49-F238E27FC236}">
                <a16:creationId xmlns:a16="http://schemas.microsoft.com/office/drawing/2014/main" id="{346307F8-F84D-4E49-AE78-1D8E99A21A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701130-BE76-1943-9743-BD92D0793ED1}"/>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4000833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35104-1DA8-1E46-95E8-B1576DF3F6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FBE511-0CFD-BD4E-8E64-3E29DA9CD7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3BE883-95E3-B746-A3A7-0B9F392EA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88F132D-1671-714D-840B-9FE67054999F}"/>
              </a:ext>
            </a:extLst>
          </p:cNvPr>
          <p:cNvSpPr>
            <a:spLocks noGrp="1"/>
          </p:cNvSpPr>
          <p:nvPr>
            <p:ph type="dt" sz="half" idx="10"/>
          </p:nvPr>
        </p:nvSpPr>
        <p:spPr/>
        <p:txBody>
          <a:bodyPr/>
          <a:lstStyle/>
          <a:p>
            <a:fld id="{C3CC0CC2-5DC3-9A41-96AE-7FF3FEEB3445}" type="datetimeFigureOut">
              <a:rPr lang="en-US" smtClean="0"/>
              <a:t>6/12/2020</a:t>
            </a:fld>
            <a:endParaRPr lang="en-US"/>
          </a:p>
        </p:txBody>
      </p:sp>
      <p:sp>
        <p:nvSpPr>
          <p:cNvPr id="6" name="Footer Placeholder 5">
            <a:extLst>
              <a:ext uri="{FF2B5EF4-FFF2-40B4-BE49-F238E27FC236}">
                <a16:creationId xmlns:a16="http://schemas.microsoft.com/office/drawing/2014/main" id="{F6C226C4-A58F-D846-8059-65D6C8792B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DCF556-F97F-2043-963B-4C5200E7A53E}"/>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1144142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FC758-4C50-0343-A628-C01B7C9558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3658DE-8C91-5946-923A-50460979BB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252666-0B1D-BA46-A6ED-41FD19DCC5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64C40B1-F03A-4540-AD33-07F539400DC7}"/>
              </a:ext>
            </a:extLst>
          </p:cNvPr>
          <p:cNvSpPr>
            <a:spLocks noGrp="1"/>
          </p:cNvSpPr>
          <p:nvPr>
            <p:ph type="dt" sz="half" idx="10"/>
          </p:nvPr>
        </p:nvSpPr>
        <p:spPr/>
        <p:txBody>
          <a:bodyPr/>
          <a:lstStyle/>
          <a:p>
            <a:fld id="{C3CC0CC2-5DC3-9A41-96AE-7FF3FEEB3445}" type="datetimeFigureOut">
              <a:rPr lang="en-US" smtClean="0"/>
              <a:t>6/12/2020</a:t>
            </a:fld>
            <a:endParaRPr lang="en-US"/>
          </a:p>
        </p:txBody>
      </p:sp>
      <p:sp>
        <p:nvSpPr>
          <p:cNvPr id="6" name="Footer Placeholder 5">
            <a:extLst>
              <a:ext uri="{FF2B5EF4-FFF2-40B4-BE49-F238E27FC236}">
                <a16:creationId xmlns:a16="http://schemas.microsoft.com/office/drawing/2014/main" id="{62F8A517-D345-E64C-815E-3454E9FB4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B7D200-CB67-1547-A4E3-CC9A873A03FF}"/>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1779855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4432C-9582-8940-8415-51B12C6F853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2C298D-C101-A74D-B9FA-B91341079B9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F7B989-7B7A-5849-BA91-08DB3A32C858}"/>
              </a:ext>
            </a:extLst>
          </p:cNvPr>
          <p:cNvSpPr>
            <a:spLocks noGrp="1"/>
          </p:cNvSpPr>
          <p:nvPr>
            <p:ph type="dt" sz="half" idx="10"/>
          </p:nvPr>
        </p:nvSpPr>
        <p:spPr/>
        <p:txBody>
          <a:bodyPr/>
          <a:lstStyle/>
          <a:p>
            <a:fld id="{C3CC0CC2-5DC3-9A41-96AE-7FF3FEEB3445}" type="datetimeFigureOut">
              <a:rPr lang="en-US" smtClean="0"/>
              <a:t>6/12/2020</a:t>
            </a:fld>
            <a:endParaRPr lang="en-US"/>
          </a:p>
        </p:txBody>
      </p:sp>
      <p:sp>
        <p:nvSpPr>
          <p:cNvPr id="5" name="Footer Placeholder 4">
            <a:extLst>
              <a:ext uri="{FF2B5EF4-FFF2-40B4-BE49-F238E27FC236}">
                <a16:creationId xmlns:a16="http://schemas.microsoft.com/office/drawing/2014/main" id="{1B19C515-F36C-DB41-A029-8E788CE618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DDDEE7-B0A9-F448-B342-F0A75832A23B}"/>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2175311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AE151A-980B-EF4D-91C2-50F443E561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D4B419-E101-174B-B094-BAF1708A68B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0CB5E6-DCEA-9C4B-A280-241A481F8C21}"/>
              </a:ext>
            </a:extLst>
          </p:cNvPr>
          <p:cNvSpPr>
            <a:spLocks noGrp="1"/>
          </p:cNvSpPr>
          <p:nvPr>
            <p:ph type="dt" sz="half" idx="10"/>
          </p:nvPr>
        </p:nvSpPr>
        <p:spPr/>
        <p:txBody>
          <a:bodyPr/>
          <a:lstStyle/>
          <a:p>
            <a:fld id="{C3CC0CC2-5DC3-9A41-96AE-7FF3FEEB3445}" type="datetimeFigureOut">
              <a:rPr lang="en-US" smtClean="0"/>
              <a:t>6/12/2020</a:t>
            </a:fld>
            <a:endParaRPr lang="en-US"/>
          </a:p>
        </p:txBody>
      </p:sp>
      <p:sp>
        <p:nvSpPr>
          <p:cNvPr id="5" name="Footer Placeholder 4">
            <a:extLst>
              <a:ext uri="{FF2B5EF4-FFF2-40B4-BE49-F238E27FC236}">
                <a16:creationId xmlns:a16="http://schemas.microsoft.com/office/drawing/2014/main" id="{1DF139EB-1B04-D545-B419-A9AA27A4C4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5070FD-8211-E245-92D0-BE7CBDE7F03A}"/>
              </a:ext>
            </a:extLst>
          </p:cNvPr>
          <p:cNvSpPr>
            <a:spLocks noGrp="1"/>
          </p:cNvSpPr>
          <p:nvPr>
            <p:ph type="sldNum" sz="quarter" idx="12"/>
          </p:nvPr>
        </p:nvSpPr>
        <p:spPr/>
        <p:txBody>
          <a:bodyPr/>
          <a:lstStyle/>
          <a:p>
            <a:fld id="{264AA6B1-296E-224C-BE1D-BE4198420001}" type="slidenum">
              <a:rPr lang="en-US" smtClean="0"/>
              <a:t>‹#›</a:t>
            </a:fld>
            <a:endParaRPr lang="en-US"/>
          </a:p>
        </p:txBody>
      </p:sp>
    </p:spTree>
    <p:extLst>
      <p:ext uri="{BB962C8B-B14F-4D97-AF65-F5344CB8AC3E}">
        <p14:creationId xmlns:p14="http://schemas.microsoft.com/office/powerpoint/2010/main" val="770725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F87D24-5694-4349-BA17-22D8175077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FFF5D7-BE96-7E4B-AF51-580AB3A381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AAC39D-183B-A44D-83A3-ED098E1BBD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CC0CC2-5DC3-9A41-96AE-7FF3FEEB3445}" type="datetimeFigureOut">
              <a:rPr lang="en-US" smtClean="0"/>
              <a:t>6/12/2020</a:t>
            </a:fld>
            <a:endParaRPr lang="en-US"/>
          </a:p>
        </p:txBody>
      </p:sp>
      <p:sp>
        <p:nvSpPr>
          <p:cNvPr id="5" name="Footer Placeholder 4">
            <a:extLst>
              <a:ext uri="{FF2B5EF4-FFF2-40B4-BE49-F238E27FC236}">
                <a16:creationId xmlns:a16="http://schemas.microsoft.com/office/drawing/2014/main" id="{8EA87221-3F87-9149-8DBB-72DC48496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0271639-6CA2-0C41-9ACF-93B3B0219E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4AA6B1-296E-224C-BE1D-BE4198420001}" type="slidenum">
              <a:rPr lang="en-US" smtClean="0"/>
              <a:t>‹#›</a:t>
            </a:fld>
            <a:endParaRPr lang="en-US"/>
          </a:p>
        </p:txBody>
      </p:sp>
    </p:spTree>
    <p:extLst>
      <p:ext uri="{BB962C8B-B14F-4D97-AF65-F5344CB8AC3E}">
        <p14:creationId xmlns:p14="http://schemas.microsoft.com/office/powerpoint/2010/main" val="2890452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180A8-F01B-674D-B163-987BABB4AB55}"/>
              </a:ext>
            </a:extLst>
          </p:cNvPr>
          <p:cNvSpPr>
            <a:spLocks noGrp="1"/>
          </p:cNvSpPr>
          <p:nvPr>
            <p:ph type="ctrTitle"/>
          </p:nvPr>
        </p:nvSpPr>
        <p:spPr/>
        <p:txBody>
          <a:bodyPr>
            <a:normAutofit/>
          </a:bodyPr>
          <a:lstStyle/>
          <a:p>
            <a:r>
              <a:rPr lang="en-US" sz="4800" b="1" dirty="0"/>
              <a:t>Task Force for Establishing a Library “Pre-Tenure Track” Program</a:t>
            </a:r>
          </a:p>
        </p:txBody>
      </p:sp>
      <p:sp>
        <p:nvSpPr>
          <p:cNvPr id="3" name="Subtitle 2">
            <a:extLst>
              <a:ext uri="{FF2B5EF4-FFF2-40B4-BE49-F238E27FC236}">
                <a16:creationId xmlns:a16="http://schemas.microsoft.com/office/drawing/2014/main" id="{3470BDF2-728F-444F-9C61-93EE52D2F146}"/>
              </a:ext>
            </a:extLst>
          </p:cNvPr>
          <p:cNvSpPr>
            <a:spLocks noGrp="1"/>
          </p:cNvSpPr>
          <p:nvPr>
            <p:ph type="subTitle" idx="1"/>
          </p:nvPr>
        </p:nvSpPr>
        <p:spPr>
          <a:xfrm>
            <a:off x="1524000" y="4246615"/>
            <a:ext cx="9144000" cy="1655762"/>
          </a:xfrm>
        </p:spPr>
        <p:txBody>
          <a:bodyPr>
            <a:normAutofit/>
          </a:bodyPr>
          <a:lstStyle/>
          <a:p>
            <a:r>
              <a:rPr lang="en-US" sz="3600" dirty="0"/>
              <a:t>Update on Initial Working Group Discussions</a:t>
            </a:r>
          </a:p>
          <a:p>
            <a:r>
              <a:rPr lang="en-US" sz="3600" dirty="0"/>
              <a:t>April 8, 2020</a:t>
            </a:r>
          </a:p>
        </p:txBody>
      </p:sp>
    </p:spTree>
    <p:extLst>
      <p:ext uri="{BB962C8B-B14F-4D97-AF65-F5344CB8AC3E}">
        <p14:creationId xmlns:p14="http://schemas.microsoft.com/office/powerpoint/2010/main" val="1828384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C74A-FD52-C641-A710-A1A3849310F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7B24054A-7D06-8F41-896B-12359F67E879}"/>
              </a:ext>
            </a:extLst>
          </p:cNvPr>
          <p:cNvSpPr>
            <a:spLocks noGrp="1"/>
          </p:cNvSpPr>
          <p:nvPr>
            <p:ph idx="1"/>
          </p:nvPr>
        </p:nvSpPr>
        <p:spPr/>
        <p:txBody>
          <a:bodyPr>
            <a:normAutofit/>
          </a:bodyPr>
          <a:lstStyle/>
          <a:p>
            <a:r>
              <a:rPr lang="en-US" sz="3200" dirty="0"/>
              <a:t>Background</a:t>
            </a:r>
          </a:p>
          <a:p>
            <a:r>
              <a:rPr lang="en-US" sz="3200" dirty="0"/>
              <a:t>Working Group Purpose &amp; Members</a:t>
            </a:r>
          </a:p>
          <a:p>
            <a:r>
              <a:rPr lang="en-US" sz="3200" dirty="0"/>
              <a:t>Discussion to Date</a:t>
            </a:r>
          </a:p>
          <a:p>
            <a:pPr lvl="1"/>
            <a:r>
              <a:rPr lang="en-US" sz="3200" dirty="0"/>
              <a:t>Potential Paths (1-4)</a:t>
            </a:r>
          </a:p>
          <a:p>
            <a:pPr lvl="1"/>
            <a:r>
              <a:rPr lang="en-US" sz="3200" dirty="0"/>
              <a:t>Training/Research Opportunities to Encourage</a:t>
            </a:r>
          </a:p>
          <a:p>
            <a:r>
              <a:rPr lang="en-US" sz="3200" dirty="0"/>
              <a:t>Feedback opportunities</a:t>
            </a:r>
          </a:p>
        </p:txBody>
      </p:sp>
    </p:spTree>
    <p:extLst>
      <p:ext uri="{BB962C8B-B14F-4D97-AF65-F5344CB8AC3E}">
        <p14:creationId xmlns:p14="http://schemas.microsoft.com/office/powerpoint/2010/main" val="3096128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C321F-53EC-A946-9406-94978DA9ADDA}"/>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7B5D0BBC-2AF5-7747-9030-657039B73AE8}"/>
              </a:ext>
            </a:extLst>
          </p:cNvPr>
          <p:cNvSpPr>
            <a:spLocks noGrp="1"/>
          </p:cNvSpPr>
          <p:nvPr>
            <p:ph idx="1"/>
          </p:nvPr>
        </p:nvSpPr>
        <p:spPr/>
        <p:txBody>
          <a:bodyPr>
            <a:normAutofit/>
          </a:bodyPr>
          <a:lstStyle/>
          <a:p>
            <a:r>
              <a:rPr lang="en-US" sz="3200" dirty="0"/>
              <a:t>input during research challenges discussions:</a:t>
            </a:r>
          </a:p>
          <a:p>
            <a:pPr lvl="1"/>
            <a:r>
              <a:rPr lang="en-US" sz="3200" dirty="0"/>
              <a:t>finding time for research</a:t>
            </a:r>
          </a:p>
          <a:p>
            <a:pPr lvl="1"/>
            <a:r>
              <a:rPr lang="en-US" sz="3200" dirty="0"/>
              <a:t>difficulty for individuals new to a tenure-track system and without a research background</a:t>
            </a:r>
          </a:p>
          <a:p>
            <a:r>
              <a:rPr lang="en-US" sz="3200" dirty="0"/>
              <a:t>interest in ways to improve search pools and recruitment and retention etc.</a:t>
            </a:r>
          </a:p>
        </p:txBody>
      </p:sp>
    </p:spTree>
    <p:extLst>
      <p:ext uri="{BB962C8B-B14F-4D97-AF65-F5344CB8AC3E}">
        <p14:creationId xmlns:p14="http://schemas.microsoft.com/office/powerpoint/2010/main" val="1436493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FD6E1-2A69-DC4E-BE16-1C3AE9407AB8}"/>
              </a:ext>
            </a:extLst>
          </p:cNvPr>
          <p:cNvSpPr>
            <a:spLocks noGrp="1"/>
          </p:cNvSpPr>
          <p:nvPr>
            <p:ph type="title"/>
          </p:nvPr>
        </p:nvSpPr>
        <p:spPr/>
        <p:txBody>
          <a:bodyPr/>
          <a:lstStyle/>
          <a:p>
            <a:r>
              <a:rPr lang="en-US" dirty="0"/>
              <a:t>Working Group Purpose</a:t>
            </a:r>
          </a:p>
        </p:txBody>
      </p:sp>
      <p:sp>
        <p:nvSpPr>
          <p:cNvPr id="3" name="Content Placeholder 2">
            <a:extLst>
              <a:ext uri="{FF2B5EF4-FFF2-40B4-BE49-F238E27FC236}">
                <a16:creationId xmlns:a16="http://schemas.microsoft.com/office/drawing/2014/main" id="{D1D84E6C-157A-E443-8C9C-50A3EA5B45AF}"/>
              </a:ext>
            </a:extLst>
          </p:cNvPr>
          <p:cNvSpPr>
            <a:spLocks noGrp="1"/>
          </p:cNvSpPr>
          <p:nvPr>
            <p:ph idx="1"/>
          </p:nvPr>
        </p:nvSpPr>
        <p:spPr>
          <a:xfrm>
            <a:off x="838200" y="1690688"/>
            <a:ext cx="11078980" cy="4725077"/>
          </a:xfrm>
        </p:spPr>
        <p:txBody>
          <a:bodyPr>
            <a:noAutofit/>
          </a:bodyPr>
          <a:lstStyle/>
          <a:p>
            <a:r>
              <a:rPr lang="en-US" sz="3200" dirty="0"/>
              <a:t>Investigate feasibility of establishing a visiting pre-tenure track faculty line, with the aim of giving individuals who may not have the research experience needed to enter into a tenure track position at the time of hire an opportunity to establish their research and publication record. For individuals who successfully meet established metrics defined for the program, there will be an opportunity to transition into a tenure track position</a:t>
            </a:r>
          </a:p>
          <a:p>
            <a:r>
              <a:rPr lang="en-US" sz="3200" dirty="0"/>
              <a:t>Per EC, the charge to the working group should have the flexibility to look at other models</a:t>
            </a:r>
          </a:p>
        </p:txBody>
      </p:sp>
    </p:spTree>
    <p:extLst>
      <p:ext uri="{BB962C8B-B14F-4D97-AF65-F5344CB8AC3E}">
        <p14:creationId xmlns:p14="http://schemas.microsoft.com/office/powerpoint/2010/main" val="2870634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2EDE0-9DB3-1B40-82E2-EF74626612B6}"/>
              </a:ext>
            </a:extLst>
          </p:cNvPr>
          <p:cNvSpPr>
            <a:spLocks noGrp="1"/>
          </p:cNvSpPr>
          <p:nvPr>
            <p:ph type="title"/>
          </p:nvPr>
        </p:nvSpPr>
        <p:spPr/>
        <p:txBody>
          <a:bodyPr/>
          <a:lstStyle/>
          <a:p>
            <a:r>
              <a:rPr lang="en-US" dirty="0"/>
              <a:t>Working Group Members</a:t>
            </a:r>
          </a:p>
        </p:txBody>
      </p:sp>
      <p:sp>
        <p:nvSpPr>
          <p:cNvPr id="3" name="Content Placeholder 2">
            <a:extLst>
              <a:ext uri="{FF2B5EF4-FFF2-40B4-BE49-F238E27FC236}">
                <a16:creationId xmlns:a16="http://schemas.microsoft.com/office/drawing/2014/main" id="{84D45E08-F675-4A43-9454-4A6D761753A4}"/>
              </a:ext>
            </a:extLst>
          </p:cNvPr>
          <p:cNvSpPr>
            <a:spLocks noGrp="1"/>
          </p:cNvSpPr>
          <p:nvPr>
            <p:ph idx="1"/>
          </p:nvPr>
        </p:nvSpPr>
        <p:spPr/>
        <p:txBody>
          <a:bodyPr/>
          <a:lstStyle/>
          <a:p>
            <a:r>
              <a:rPr lang="en-US" dirty="0"/>
              <a:t>Peg Burnette</a:t>
            </a:r>
          </a:p>
          <a:p>
            <a:r>
              <a:rPr lang="en-US" dirty="0"/>
              <a:t>Tim Cole </a:t>
            </a:r>
          </a:p>
          <a:p>
            <a:r>
              <a:rPr lang="en-US" dirty="0"/>
              <a:t>Sara Holder</a:t>
            </a:r>
          </a:p>
          <a:p>
            <a:r>
              <a:rPr lang="en-US" dirty="0"/>
              <a:t>Heidi Imker (chair)</a:t>
            </a:r>
          </a:p>
          <a:p>
            <a:r>
              <a:rPr lang="en-US" dirty="0"/>
              <a:t>Lynne </a:t>
            </a:r>
            <a:r>
              <a:rPr lang="en-US" dirty="0" err="1"/>
              <a:t>Rudasill</a:t>
            </a:r>
            <a:endParaRPr lang="en-US" dirty="0"/>
          </a:p>
          <a:p>
            <a:r>
              <a:rPr lang="en-US" dirty="0"/>
              <a:t>David Ward</a:t>
            </a:r>
          </a:p>
        </p:txBody>
      </p:sp>
    </p:spTree>
    <p:extLst>
      <p:ext uri="{BB962C8B-B14F-4D97-AF65-F5344CB8AC3E}">
        <p14:creationId xmlns:p14="http://schemas.microsoft.com/office/powerpoint/2010/main" val="497734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432DD-C3B7-2E44-A87C-6E5014F58B47}"/>
              </a:ext>
            </a:extLst>
          </p:cNvPr>
          <p:cNvSpPr>
            <a:spLocks noGrp="1"/>
          </p:cNvSpPr>
          <p:nvPr>
            <p:ph type="title"/>
          </p:nvPr>
        </p:nvSpPr>
        <p:spPr>
          <a:xfrm>
            <a:off x="-1247" y="0"/>
            <a:ext cx="10515600" cy="1325563"/>
          </a:xfrm>
        </p:spPr>
        <p:txBody>
          <a:bodyPr/>
          <a:lstStyle/>
          <a:p>
            <a:r>
              <a:rPr lang="en-US" dirty="0"/>
              <a:t>Potential Path - 1</a:t>
            </a:r>
          </a:p>
        </p:txBody>
      </p:sp>
      <p:sp>
        <p:nvSpPr>
          <p:cNvPr id="3" name="Content Placeholder 2">
            <a:extLst>
              <a:ext uri="{FF2B5EF4-FFF2-40B4-BE49-F238E27FC236}">
                <a16:creationId xmlns:a16="http://schemas.microsoft.com/office/drawing/2014/main" id="{F5FDC09B-7FD3-0D46-AFD5-90BB950DF256}"/>
              </a:ext>
            </a:extLst>
          </p:cNvPr>
          <p:cNvSpPr>
            <a:spLocks noGrp="1"/>
          </p:cNvSpPr>
          <p:nvPr>
            <p:ph idx="1"/>
          </p:nvPr>
        </p:nvSpPr>
        <p:spPr>
          <a:xfrm>
            <a:off x="159270" y="1031122"/>
            <a:ext cx="12032730" cy="5422144"/>
          </a:xfrm>
        </p:spPr>
        <p:txBody>
          <a:bodyPr>
            <a:noAutofit/>
          </a:bodyPr>
          <a:lstStyle/>
          <a:p>
            <a:r>
              <a:rPr lang="en-US" b="1" u="sng" dirty="0"/>
              <a:t>Work within the current structure to give tenure-track faculty more time</a:t>
            </a:r>
          </a:p>
          <a:p>
            <a:pPr lvl="1"/>
            <a:r>
              <a:rPr lang="en-US" sz="2800" dirty="0"/>
              <a:t>provide additional release time for research and service activities, e.g. working on research projects, taking classes, and engaging in professional development activities to benefit Librarianship, Research, and Service. Maybe via 9 month contracts with paid summer research/professional development leave?</a:t>
            </a:r>
          </a:p>
          <a:p>
            <a:pPr lvl="2"/>
            <a:r>
              <a:rPr lang="en-US" sz="2800" u="sng" dirty="0"/>
              <a:t>Pros</a:t>
            </a:r>
            <a:r>
              <a:rPr lang="en-US" sz="2800" dirty="0"/>
              <a:t>  - </a:t>
            </a:r>
            <a:r>
              <a:rPr lang="en-US" sz="2800" b="1" dirty="0"/>
              <a:t>Hiring process,</a:t>
            </a:r>
            <a:r>
              <a:rPr lang="en-US" sz="2800" dirty="0"/>
              <a:t> scoping of job duties, and yearly evaluation remains mostly the same; </a:t>
            </a:r>
            <a:r>
              <a:rPr lang="en-US" sz="2800" b="1" dirty="0"/>
              <a:t>Addresses biggest need (time)</a:t>
            </a:r>
            <a:r>
              <a:rPr lang="en-US" sz="2800" dirty="0"/>
              <a:t> from the research survey; Provides </a:t>
            </a:r>
            <a:r>
              <a:rPr lang="en-US" sz="2800" b="1" dirty="0"/>
              <a:t>flexibility</a:t>
            </a:r>
            <a:r>
              <a:rPr lang="en-US" sz="2800" dirty="0"/>
              <a:t> to schedule and choose activities unique to each faculty member</a:t>
            </a:r>
          </a:p>
          <a:p>
            <a:pPr lvl="2"/>
            <a:r>
              <a:rPr lang="en-US" sz="2800" u="sng" dirty="0"/>
              <a:t>Cons</a:t>
            </a:r>
            <a:r>
              <a:rPr lang="en-US" sz="2800" dirty="0"/>
              <a:t> - Variety of work/Librarianship responsibilities and timetables of departments served would create </a:t>
            </a:r>
            <a:r>
              <a:rPr lang="en-US" sz="2800" b="1" dirty="0"/>
              <a:t>inequity</a:t>
            </a:r>
            <a:r>
              <a:rPr lang="en-US" sz="2800" dirty="0"/>
              <a:t> in the ability to utilize summers; </a:t>
            </a:r>
            <a:r>
              <a:rPr lang="en-US" sz="2800" b="1" dirty="0"/>
              <a:t>Places strain</a:t>
            </a:r>
            <a:r>
              <a:rPr lang="en-US" sz="2800" dirty="0"/>
              <a:t> on day-to-day unit management for units with a majority of tenure-track faculty</a:t>
            </a:r>
          </a:p>
        </p:txBody>
      </p:sp>
    </p:spTree>
    <p:extLst>
      <p:ext uri="{BB962C8B-B14F-4D97-AF65-F5344CB8AC3E}">
        <p14:creationId xmlns:p14="http://schemas.microsoft.com/office/powerpoint/2010/main" val="1810356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432DD-C3B7-2E44-A87C-6E5014F58B47}"/>
              </a:ext>
            </a:extLst>
          </p:cNvPr>
          <p:cNvSpPr>
            <a:spLocks noGrp="1"/>
          </p:cNvSpPr>
          <p:nvPr>
            <p:ph type="title"/>
          </p:nvPr>
        </p:nvSpPr>
        <p:spPr>
          <a:xfrm>
            <a:off x="0" y="-5712"/>
            <a:ext cx="10515600" cy="1325563"/>
          </a:xfrm>
        </p:spPr>
        <p:txBody>
          <a:bodyPr/>
          <a:lstStyle/>
          <a:p>
            <a:r>
              <a:rPr lang="en-US" dirty="0"/>
              <a:t>Potential Path - 2</a:t>
            </a:r>
          </a:p>
        </p:txBody>
      </p:sp>
      <p:sp>
        <p:nvSpPr>
          <p:cNvPr id="3" name="Content Placeholder 2">
            <a:extLst>
              <a:ext uri="{FF2B5EF4-FFF2-40B4-BE49-F238E27FC236}">
                <a16:creationId xmlns:a16="http://schemas.microsoft.com/office/drawing/2014/main" id="{F5FDC09B-7FD3-0D46-AFD5-90BB950DF256}"/>
              </a:ext>
            </a:extLst>
          </p:cNvPr>
          <p:cNvSpPr>
            <a:spLocks noGrp="1"/>
          </p:cNvSpPr>
          <p:nvPr>
            <p:ph idx="1"/>
          </p:nvPr>
        </p:nvSpPr>
        <p:spPr>
          <a:xfrm>
            <a:off x="152400" y="1091105"/>
            <a:ext cx="11584898" cy="5826855"/>
          </a:xfrm>
        </p:spPr>
        <p:txBody>
          <a:bodyPr>
            <a:normAutofit fontScale="92500" lnSpcReduction="20000"/>
          </a:bodyPr>
          <a:lstStyle/>
          <a:p>
            <a:r>
              <a:rPr lang="en-US" sz="3000" b="1" u="sng" dirty="0"/>
              <a:t>Create a new “pre-tenure track” pathway (e.g. formal fellows to faculty program) to give more time</a:t>
            </a:r>
          </a:p>
          <a:p>
            <a:pPr lvl="1">
              <a:lnSpc>
                <a:spcPct val="105000"/>
              </a:lnSpc>
            </a:pPr>
            <a:r>
              <a:rPr lang="en-US" sz="3000" dirty="0">
                <a:latin typeface="Calibri" panose="020F0502020204030204" pitchFamily="34" charset="0"/>
                <a:cs typeface="Calibri" panose="020F0502020204030204" pitchFamily="34" charset="0"/>
              </a:rPr>
              <a:t>establish a new post-graduate type position (sort of akin to a “postdoc”), structured with an expectation that individuals will establish a research and publication record prior to starting the tenure clock. Individuals who meet expectations during the pre-tenure track period may transition into a tenure track position here at Illinois.</a:t>
            </a:r>
          </a:p>
          <a:p>
            <a:pPr lvl="2">
              <a:lnSpc>
                <a:spcPct val="105000"/>
              </a:lnSpc>
            </a:pPr>
            <a:r>
              <a:rPr lang="en-US" sz="3000" u="sng" dirty="0">
                <a:latin typeface="Calibri" panose="020F0502020204030204" pitchFamily="34" charset="0"/>
                <a:cs typeface="Calibri" panose="020F0502020204030204" pitchFamily="34" charset="0"/>
              </a:rPr>
              <a:t>Pros</a:t>
            </a:r>
            <a:r>
              <a:rPr lang="en-US" sz="3000" dirty="0">
                <a:latin typeface="Calibri" panose="020F0502020204030204" pitchFamily="34" charset="0"/>
                <a:cs typeface="Calibri" panose="020F0502020204030204" pitchFamily="34" charset="0"/>
              </a:rPr>
              <a:t> – dedicated research time built into the position so potentially more equitable, less focus/stress on dossier mechanics early on, some other examples on campus (fellows to faculty in the humanities), possibly more attractive for recruiting and retention</a:t>
            </a:r>
          </a:p>
          <a:p>
            <a:pPr lvl="2">
              <a:lnSpc>
                <a:spcPct val="105000"/>
              </a:lnSpc>
            </a:pPr>
            <a:r>
              <a:rPr lang="en-US" sz="3000" u="sng" dirty="0">
                <a:latin typeface="Calibri" panose="020F0502020204030204" pitchFamily="34" charset="0"/>
                <a:cs typeface="Calibri" panose="020F0502020204030204" pitchFamily="34" charset="0"/>
              </a:rPr>
              <a:t>Cons</a:t>
            </a:r>
            <a:r>
              <a:rPr lang="en-US" sz="3000" dirty="0">
                <a:latin typeface="Calibri" panose="020F0502020204030204" pitchFamily="34" charset="0"/>
                <a:cs typeface="Calibri" panose="020F0502020204030204" pitchFamily="34" charset="0"/>
              </a:rPr>
              <a:t> – new type of position = new opportunity for tensions?, defining expectations for transition to tenure track, uncertainty whether time and lack of experience are significant enough problems to warrant a new position type</a:t>
            </a:r>
          </a:p>
        </p:txBody>
      </p:sp>
    </p:spTree>
    <p:extLst>
      <p:ext uri="{BB962C8B-B14F-4D97-AF65-F5344CB8AC3E}">
        <p14:creationId xmlns:p14="http://schemas.microsoft.com/office/powerpoint/2010/main" val="2887234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432DD-C3B7-2E44-A87C-6E5014F58B47}"/>
              </a:ext>
            </a:extLst>
          </p:cNvPr>
          <p:cNvSpPr>
            <a:spLocks noGrp="1"/>
          </p:cNvSpPr>
          <p:nvPr>
            <p:ph type="title"/>
          </p:nvPr>
        </p:nvSpPr>
        <p:spPr>
          <a:xfrm>
            <a:off x="0" y="0"/>
            <a:ext cx="10515600" cy="1325563"/>
          </a:xfrm>
        </p:spPr>
        <p:txBody>
          <a:bodyPr/>
          <a:lstStyle/>
          <a:p>
            <a:r>
              <a:rPr lang="en-US" dirty="0"/>
              <a:t>Potential Path - 3</a:t>
            </a:r>
          </a:p>
        </p:txBody>
      </p:sp>
      <p:sp>
        <p:nvSpPr>
          <p:cNvPr id="3" name="Content Placeholder 2">
            <a:extLst>
              <a:ext uri="{FF2B5EF4-FFF2-40B4-BE49-F238E27FC236}">
                <a16:creationId xmlns:a16="http://schemas.microsoft.com/office/drawing/2014/main" id="{F5FDC09B-7FD3-0D46-AFD5-90BB950DF256}"/>
              </a:ext>
            </a:extLst>
          </p:cNvPr>
          <p:cNvSpPr>
            <a:spLocks noGrp="1"/>
          </p:cNvSpPr>
          <p:nvPr>
            <p:ph idx="1"/>
          </p:nvPr>
        </p:nvSpPr>
        <p:spPr>
          <a:xfrm>
            <a:off x="169890" y="1025760"/>
            <a:ext cx="11243872" cy="4889968"/>
          </a:xfrm>
        </p:spPr>
        <p:txBody>
          <a:bodyPr>
            <a:noAutofit/>
          </a:bodyPr>
          <a:lstStyle/>
          <a:p>
            <a:r>
              <a:rPr lang="en-US" b="1" u="sng" dirty="0"/>
              <a:t>Continue to utilize the visiting model (e.g. informal fellows to faculty)</a:t>
            </a:r>
          </a:p>
          <a:p>
            <a:pPr lvl="1"/>
            <a:r>
              <a:rPr lang="en-US" sz="2800" dirty="0"/>
              <a:t>continue the practice of hiring some individuals as visiting. Individuals may transition into a tenure track position depending on their own career interests, their success in the visiting position, and current library needs.</a:t>
            </a:r>
          </a:p>
          <a:p>
            <a:pPr lvl="2"/>
            <a:r>
              <a:rPr lang="en-US" sz="2800" u="sng" dirty="0"/>
              <a:t>Pros</a:t>
            </a:r>
            <a:r>
              <a:rPr lang="en-US" sz="2800" dirty="0"/>
              <a:t> – known model, simpler, flexible, has been helpful to some individuals who have moved into TT positions</a:t>
            </a:r>
          </a:p>
          <a:p>
            <a:pPr lvl="2"/>
            <a:r>
              <a:rPr lang="en-US" sz="2800" u="sng" dirty="0"/>
              <a:t>Cons</a:t>
            </a:r>
            <a:r>
              <a:rPr lang="en-US" sz="2800" dirty="0"/>
              <a:t> – does not always provide opportunities to gain research experience (inequity), sometimes uncertain commitment to the position in the long term, excessive use of such positions (especially for positions stretching many years) is frowned upon by campus, not as attractive as positions that have more permanence</a:t>
            </a:r>
          </a:p>
        </p:txBody>
      </p:sp>
    </p:spTree>
    <p:extLst>
      <p:ext uri="{BB962C8B-B14F-4D97-AF65-F5344CB8AC3E}">
        <p14:creationId xmlns:p14="http://schemas.microsoft.com/office/powerpoint/2010/main" val="2507884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432DD-C3B7-2E44-A87C-6E5014F58B47}"/>
              </a:ext>
            </a:extLst>
          </p:cNvPr>
          <p:cNvSpPr>
            <a:spLocks noGrp="1"/>
          </p:cNvSpPr>
          <p:nvPr>
            <p:ph type="title"/>
          </p:nvPr>
        </p:nvSpPr>
        <p:spPr/>
        <p:txBody>
          <a:bodyPr/>
          <a:lstStyle/>
          <a:p>
            <a:r>
              <a:rPr lang="en-US" dirty="0"/>
              <a:t>Potential Paths - 4</a:t>
            </a:r>
          </a:p>
        </p:txBody>
      </p:sp>
      <p:sp>
        <p:nvSpPr>
          <p:cNvPr id="3" name="Content Placeholder 2">
            <a:extLst>
              <a:ext uri="{FF2B5EF4-FFF2-40B4-BE49-F238E27FC236}">
                <a16:creationId xmlns:a16="http://schemas.microsoft.com/office/drawing/2014/main" id="{F5FDC09B-7FD3-0D46-AFD5-90BB950DF256}"/>
              </a:ext>
            </a:extLst>
          </p:cNvPr>
          <p:cNvSpPr>
            <a:spLocks noGrp="1"/>
          </p:cNvSpPr>
          <p:nvPr>
            <p:ph idx="1"/>
          </p:nvPr>
        </p:nvSpPr>
        <p:spPr/>
        <p:txBody>
          <a:bodyPr>
            <a:normAutofit/>
          </a:bodyPr>
          <a:lstStyle/>
          <a:p>
            <a:r>
              <a:rPr lang="en-US" sz="3200" dirty="0"/>
              <a:t>Some combination of the above 1 - 3 </a:t>
            </a:r>
          </a:p>
          <a:p>
            <a:pPr marL="0" indent="0">
              <a:buNone/>
            </a:pPr>
            <a:endParaRPr lang="en-US" dirty="0"/>
          </a:p>
        </p:txBody>
      </p:sp>
    </p:spTree>
    <p:extLst>
      <p:ext uri="{BB962C8B-B14F-4D97-AF65-F5344CB8AC3E}">
        <p14:creationId xmlns:p14="http://schemas.microsoft.com/office/powerpoint/2010/main" val="1314467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7A3C2-5C19-7342-8BA2-ECD457AB56F7}"/>
              </a:ext>
            </a:extLst>
          </p:cNvPr>
          <p:cNvSpPr>
            <a:spLocks noGrp="1"/>
          </p:cNvSpPr>
          <p:nvPr>
            <p:ph type="title"/>
          </p:nvPr>
        </p:nvSpPr>
        <p:spPr>
          <a:xfrm>
            <a:off x="838199" y="365125"/>
            <a:ext cx="11168921" cy="1325563"/>
          </a:xfrm>
        </p:spPr>
        <p:txBody>
          <a:bodyPr/>
          <a:lstStyle/>
          <a:p>
            <a:r>
              <a:rPr lang="en-US" b="1" dirty="0"/>
              <a:t>Opportunities (available to </a:t>
            </a:r>
            <a:r>
              <a:rPr lang="en-US" b="1" i="1" dirty="0"/>
              <a:t>everyone</a:t>
            </a:r>
            <a:r>
              <a:rPr lang="en-US" b="1" dirty="0"/>
              <a:t>)</a:t>
            </a:r>
            <a:endParaRPr lang="en-US" dirty="0"/>
          </a:p>
        </p:txBody>
      </p:sp>
      <p:sp>
        <p:nvSpPr>
          <p:cNvPr id="3" name="Content Placeholder 2">
            <a:extLst>
              <a:ext uri="{FF2B5EF4-FFF2-40B4-BE49-F238E27FC236}">
                <a16:creationId xmlns:a16="http://schemas.microsoft.com/office/drawing/2014/main" id="{244E125A-A2A9-284C-9FD8-0C8BAB28DDC2}"/>
              </a:ext>
            </a:extLst>
          </p:cNvPr>
          <p:cNvSpPr>
            <a:spLocks noGrp="1"/>
          </p:cNvSpPr>
          <p:nvPr>
            <p:ph idx="1"/>
          </p:nvPr>
        </p:nvSpPr>
        <p:spPr>
          <a:xfrm>
            <a:off x="838200" y="1825625"/>
            <a:ext cx="11353800" cy="4351338"/>
          </a:xfrm>
        </p:spPr>
        <p:txBody>
          <a:bodyPr>
            <a:noAutofit/>
          </a:bodyPr>
          <a:lstStyle/>
          <a:p>
            <a:r>
              <a:rPr lang="en-US" sz="3200" dirty="0"/>
              <a:t>iSchool Courses</a:t>
            </a:r>
          </a:p>
          <a:p>
            <a:pPr lvl="1"/>
            <a:r>
              <a:rPr lang="en-US" sz="3200" dirty="0"/>
              <a:t>e.g. 519 - Social Science Research in LIS (customized?)</a:t>
            </a:r>
          </a:p>
          <a:p>
            <a:r>
              <a:rPr lang="en-US" sz="3200" dirty="0"/>
              <a:t>Bootcamps/External Training</a:t>
            </a:r>
          </a:p>
          <a:p>
            <a:pPr lvl="1"/>
            <a:r>
              <a:rPr lang="en-US" sz="3200" dirty="0"/>
              <a:t>e.g. Library Juice Academy</a:t>
            </a:r>
          </a:p>
          <a:p>
            <a:r>
              <a:rPr lang="en-US" sz="3200" dirty="0"/>
              <a:t>Short/Informal (e.g. workshops/panels/seminars)</a:t>
            </a:r>
          </a:p>
          <a:p>
            <a:pPr lvl="1"/>
            <a:r>
              <a:rPr lang="en-US" sz="3200" dirty="0"/>
              <a:t>e.g. Doing Research in Real-World Settings (Witt and </a:t>
            </a:r>
            <a:r>
              <a:rPr lang="en-US" sz="3200" dirty="0" err="1"/>
              <a:t>Rudasill</a:t>
            </a:r>
            <a:r>
              <a:rPr lang="en-US" sz="3200" dirty="0"/>
              <a:t>)</a:t>
            </a:r>
          </a:p>
          <a:p>
            <a:r>
              <a:rPr lang="en-US" sz="3200" dirty="0"/>
              <a:t>Research Collaborations</a:t>
            </a:r>
          </a:p>
          <a:p>
            <a:pPr lvl="1"/>
            <a:r>
              <a:rPr lang="en-US" sz="3200" dirty="0"/>
              <a:t>e.g. teams centering around a research project/theme</a:t>
            </a:r>
          </a:p>
        </p:txBody>
      </p:sp>
    </p:spTree>
    <p:extLst>
      <p:ext uri="{BB962C8B-B14F-4D97-AF65-F5344CB8AC3E}">
        <p14:creationId xmlns:p14="http://schemas.microsoft.com/office/powerpoint/2010/main" val="1407320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C8976-D0F4-7241-A6E2-CDED04A60B91}"/>
              </a:ext>
            </a:extLst>
          </p:cNvPr>
          <p:cNvSpPr>
            <a:spLocks noGrp="1"/>
          </p:cNvSpPr>
          <p:nvPr>
            <p:ph type="title"/>
          </p:nvPr>
        </p:nvSpPr>
        <p:spPr/>
        <p:txBody>
          <a:bodyPr/>
          <a:lstStyle/>
          <a:p>
            <a:r>
              <a:rPr lang="en-US" dirty="0"/>
              <a:t>Feedback opportunities</a:t>
            </a:r>
          </a:p>
        </p:txBody>
      </p:sp>
      <p:sp>
        <p:nvSpPr>
          <p:cNvPr id="3" name="Content Placeholder 2">
            <a:extLst>
              <a:ext uri="{FF2B5EF4-FFF2-40B4-BE49-F238E27FC236}">
                <a16:creationId xmlns:a16="http://schemas.microsoft.com/office/drawing/2014/main" id="{245D5B4A-21D8-7C44-A35D-5CC4D63AF58D}"/>
              </a:ext>
            </a:extLst>
          </p:cNvPr>
          <p:cNvSpPr>
            <a:spLocks noGrp="1"/>
          </p:cNvSpPr>
          <p:nvPr>
            <p:ph idx="1"/>
          </p:nvPr>
        </p:nvSpPr>
        <p:spPr/>
        <p:txBody>
          <a:bodyPr>
            <a:normAutofit/>
          </a:bodyPr>
          <a:lstStyle/>
          <a:p>
            <a:r>
              <a:rPr lang="en-US" sz="3200" dirty="0"/>
              <a:t>Happy to take feedback now</a:t>
            </a:r>
          </a:p>
          <a:p>
            <a:r>
              <a:rPr lang="en-US" sz="3200" dirty="0"/>
              <a:t>Thoughts can also be emailed to any committee member</a:t>
            </a:r>
          </a:p>
        </p:txBody>
      </p:sp>
    </p:spTree>
    <p:extLst>
      <p:ext uri="{BB962C8B-B14F-4D97-AF65-F5344CB8AC3E}">
        <p14:creationId xmlns:p14="http://schemas.microsoft.com/office/powerpoint/2010/main" val="29873733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518</TotalTime>
  <Words>732</Words>
  <Application>Microsoft Office PowerPoint</Application>
  <PresentationFormat>Widescreen</PresentationFormat>
  <Paragraphs>54</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Task Force for Establishing a Library “Pre-Tenure Track” Program</vt:lpstr>
      <vt:lpstr>Outline</vt:lpstr>
      <vt:lpstr>Background</vt:lpstr>
      <vt:lpstr>Working Group Purpose</vt:lpstr>
      <vt:lpstr>Working Group Members</vt:lpstr>
      <vt:lpstr>Potential Path - 1</vt:lpstr>
      <vt:lpstr>Potential Path - 2</vt:lpstr>
      <vt:lpstr>Potential Path - 3</vt:lpstr>
      <vt:lpstr>Potential Paths - 4</vt:lpstr>
      <vt:lpstr>Opportunities (available to everyone)</vt:lpstr>
      <vt:lpstr>Feedback opportunities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Task Force for Establishing a Library “Pre-Tenure Track” Program</dc:title>
  <dc:creator>Heidi J Imker</dc:creator>
  <cp:lastModifiedBy>Wolter, Wendy Sue</cp:lastModifiedBy>
  <cp:revision>20</cp:revision>
  <dcterms:created xsi:type="dcterms:W3CDTF">2020-04-07T14:04:15Z</dcterms:created>
  <dcterms:modified xsi:type="dcterms:W3CDTF">2020-06-12T16:08:06Z</dcterms:modified>
</cp:coreProperties>
</file>