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snapToObjects="1">
      <p:cViewPr varScale="1">
        <p:scale>
          <a:sx n="110" d="100"/>
          <a:sy n="110" d="100"/>
        </p:scale>
        <p:origin x="63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0" name="Google Shape;6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72f5d5ee9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g72f5d5ee9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2f5d5ee9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2f5d5ee90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g72f5d5ee90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7d7fa33570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7d7fa33570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g7d7fa33570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d7fa3357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g7d7fa3357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2f5d5ee9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72f5d5ee90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7d7fa3357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7d7fa33570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7d7fa3357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g7d7fa3357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 name="Google Shape;15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72f5d5ee90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 name="Google Shape;156;g72f5d5ee90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2f5d5ee9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72f5d5ee90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72f5d5ee90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72f5d5ee90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2f5d5ee90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72f5d5ee90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d7fa33570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d7fa33570_1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7d7fa33570_1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57200" y="0"/>
            <a:ext cx="12319200" cy="70104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16" name="Google Shape;16;p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3733" b="0" i="0" u="none" strike="noStrike" cap="none">
                <a:solidFill>
                  <a:srgbClr val="000000"/>
                </a:solidFill>
                <a:latin typeface="Arial"/>
                <a:ea typeface="Arial"/>
                <a:cs typeface="Arial"/>
                <a:sym typeface="Arial"/>
              </a:defRPr>
            </a:lvl9pPr>
          </a:lstStyle>
          <a:p>
            <a:endParaRPr/>
          </a:p>
        </p:txBody>
      </p:sp>
      <p:sp>
        <p:nvSpPr>
          <p:cNvPr id="17" name="Google Shape;17;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8" name="Google Shape;18;p2"/>
          <p:cNvSpPr/>
          <p:nvPr/>
        </p:nvSpPr>
        <p:spPr>
          <a:xfrm>
            <a:off x="-57200" y="2006600"/>
            <a:ext cx="12319200" cy="2933600"/>
          </a:xfrm>
          <a:prstGeom prst="rect">
            <a:avLst/>
          </a:prstGeom>
          <a:solidFill>
            <a:srgbClr val="EAE8E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19" name="Google Shape;19;p2"/>
          <p:cNvSpPr txBox="1">
            <a:spLocks noGrp="1"/>
          </p:cNvSpPr>
          <p:nvPr>
            <p:ph type="ctrTitle"/>
          </p:nvPr>
        </p:nvSpPr>
        <p:spPr>
          <a:xfrm>
            <a:off x="415600" y="548267"/>
            <a:ext cx="11360800" cy="1242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000"/>
              <a:buNone/>
              <a:defRPr sz="6667"/>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20" name="Google Shape;20;p2"/>
          <p:cNvSpPr txBox="1">
            <a:spLocks noGrp="1"/>
          </p:cNvSpPr>
          <p:nvPr>
            <p:ph type="ctrTitle" idx="2"/>
          </p:nvPr>
        </p:nvSpPr>
        <p:spPr>
          <a:xfrm>
            <a:off x="415600" y="5080900"/>
            <a:ext cx="11360800" cy="1242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999999"/>
              </a:buClr>
              <a:buSzPts val="4000"/>
              <a:buNone/>
              <a:defRPr sz="5333">
                <a:solidFill>
                  <a:srgbClr val="999999"/>
                </a:solidFill>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pic>
        <p:nvPicPr>
          <p:cNvPr id="21" name="Google Shape;21;p2"/>
          <p:cNvPicPr preferRelativeResize="0"/>
          <p:nvPr/>
        </p:nvPicPr>
        <p:blipFill rotWithShape="1">
          <a:blip r:embed="rId2">
            <a:alphaModFix/>
          </a:blip>
          <a:srcRect/>
          <a:stretch/>
        </p:blipFill>
        <p:spPr>
          <a:xfrm>
            <a:off x="3814761" y="2477541"/>
            <a:ext cx="4575277" cy="199245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6400"/>
            </a:lvl1pPr>
            <a:lvl2pPr lvl="1" algn="ctr">
              <a:lnSpc>
                <a:spcPct val="100000"/>
              </a:lnSpc>
              <a:spcBef>
                <a:spcPts val="0"/>
              </a:spcBef>
              <a:spcAft>
                <a:spcPts val="0"/>
              </a:spcAft>
              <a:buSzPts val="4800"/>
              <a:buNone/>
              <a:defRPr sz="6400"/>
            </a:lvl2pPr>
            <a:lvl3pPr lvl="2" algn="ctr">
              <a:lnSpc>
                <a:spcPct val="100000"/>
              </a:lnSpc>
              <a:spcBef>
                <a:spcPts val="0"/>
              </a:spcBef>
              <a:spcAft>
                <a:spcPts val="0"/>
              </a:spcAft>
              <a:buSzPts val="4800"/>
              <a:buNone/>
              <a:defRPr sz="6400"/>
            </a:lvl3pPr>
            <a:lvl4pPr lvl="3" algn="ctr">
              <a:lnSpc>
                <a:spcPct val="100000"/>
              </a:lnSpc>
              <a:spcBef>
                <a:spcPts val="0"/>
              </a:spcBef>
              <a:spcAft>
                <a:spcPts val="0"/>
              </a:spcAft>
              <a:buSzPts val="4800"/>
              <a:buNone/>
              <a:defRPr sz="6400"/>
            </a:lvl4pPr>
            <a:lvl5pPr lvl="4" algn="ctr">
              <a:lnSpc>
                <a:spcPct val="100000"/>
              </a:lnSpc>
              <a:spcBef>
                <a:spcPts val="0"/>
              </a:spcBef>
              <a:spcAft>
                <a:spcPts val="0"/>
              </a:spcAft>
              <a:buSzPts val="4800"/>
              <a:buNone/>
              <a:defRPr sz="6400"/>
            </a:lvl5pPr>
            <a:lvl6pPr lvl="5" algn="ctr">
              <a:lnSpc>
                <a:spcPct val="100000"/>
              </a:lnSpc>
              <a:spcBef>
                <a:spcPts val="0"/>
              </a:spcBef>
              <a:spcAft>
                <a:spcPts val="0"/>
              </a:spcAft>
              <a:buSzPts val="4800"/>
              <a:buNone/>
              <a:defRPr sz="6400"/>
            </a:lvl6pPr>
            <a:lvl7pPr lvl="6" algn="ctr">
              <a:lnSpc>
                <a:spcPct val="100000"/>
              </a:lnSpc>
              <a:spcBef>
                <a:spcPts val="0"/>
              </a:spcBef>
              <a:spcAft>
                <a:spcPts val="0"/>
              </a:spcAft>
              <a:buSzPts val="4800"/>
              <a:buNone/>
              <a:defRPr sz="6400"/>
            </a:lvl7pPr>
            <a:lvl8pPr lvl="7" algn="ctr">
              <a:lnSpc>
                <a:spcPct val="100000"/>
              </a:lnSpc>
              <a:spcBef>
                <a:spcPts val="0"/>
              </a:spcBef>
              <a:spcAft>
                <a:spcPts val="0"/>
              </a:spcAft>
              <a:buSzPts val="4800"/>
              <a:buNone/>
              <a:defRPr sz="6400"/>
            </a:lvl8pPr>
            <a:lvl9pPr lvl="8" algn="ctr">
              <a:lnSpc>
                <a:spcPct val="100000"/>
              </a:lnSpc>
              <a:spcBef>
                <a:spcPts val="0"/>
              </a:spcBef>
              <a:spcAft>
                <a:spcPts val="0"/>
              </a:spcAft>
              <a:buSzPts val="4800"/>
              <a:buNone/>
              <a:defRPr sz="6400"/>
            </a:lvl9pPr>
          </a:lstStyle>
          <a:p>
            <a:endParaRPr/>
          </a:p>
        </p:txBody>
      </p:sp>
      <p:sp>
        <p:nvSpPr>
          <p:cNvPr id="24" name="Google Shape;24;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15600" y="279400"/>
            <a:ext cx="8702800" cy="97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7" name="Google Shape;27;p4"/>
          <p:cNvSpPr txBox="1">
            <a:spLocks noGrp="1"/>
          </p:cNvSpPr>
          <p:nvPr>
            <p:ph type="body" idx="1"/>
          </p:nvPr>
        </p:nvSpPr>
        <p:spPr>
          <a:xfrm>
            <a:off x="415600" y="1536633"/>
            <a:ext cx="8702800" cy="45552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28" name="Google Shape;28;p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15600" y="279400"/>
            <a:ext cx="8702800" cy="97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3" name="Google Shape;33;p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1pPr>
            <a:lvl2pPr marL="914400" marR="0" lvl="1"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34" name="Google Shape;34;p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1pPr>
            <a:lvl2pPr marL="914400" marR="0" lvl="1"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35" name="Google Shape;35;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415600" y="279400"/>
            <a:ext cx="8702800" cy="97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8" name="Google Shape;38;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a:endParaRPr/>
          </a:p>
        </p:txBody>
      </p:sp>
      <p:sp>
        <p:nvSpPr>
          <p:cNvPr id="41" name="Google Shape;41;p8"/>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ctr" anchorCtr="0">
            <a:noAutofit/>
          </a:bodyPr>
          <a:lstStyle>
            <a:lvl1pPr marL="457200" marR="0" lvl="0"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1pPr>
            <a:lvl2pPr marL="914400" marR="0" lvl="1"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2pPr>
            <a:lvl3pPr marL="1371600" marR="0" lvl="2"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3pPr>
            <a:lvl4pPr marL="1828800" marR="0" lvl="3"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4pPr>
            <a:lvl5pPr marL="2286000" marR="0" lvl="4"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5pPr>
            <a:lvl6pPr marL="2743200" marR="0" lvl="5"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6pPr>
            <a:lvl7pPr marL="3200400" marR="0" lvl="6"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7pPr>
            <a:lvl8pPr marL="3657600" marR="0" lvl="7"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8pPr>
            <a:lvl9pPr marL="4114800" marR="0" lvl="8" indent="-304800" algn="l" rtl="0">
              <a:lnSpc>
                <a:spcPct val="100000"/>
              </a:lnSpc>
              <a:spcBef>
                <a:spcPts val="0"/>
              </a:spcBef>
              <a:spcAft>
                <a:spcPts val="0"/>
              </a:spcAft>
              <a:buClr>
                <a:srgbClr val="000000"/>
              </a:buClr>
              <a:buSzPts val="12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2" name="Google Shape;42;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
        <p:cNvGrpSpPr/>
        <p:nvPr/>
      </p:nvGrpSpPr>
      <p:grpSpPr>
        <a:xfrm>
          <a:off x="0" y="0"/>
          <a:ext cx="0" cy="0"/>
          <a:chOff x="0" y="0"/>
          <a:chExt cx="0" cy="0"/>
        </a:xfrm>
      </p:grpSpPr>
      <p:sp>
        <p:nvSpPr>
          <p:cNvPr id="44" name="Google Shape;44;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45" name="Google Shape;45;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46" name="Google Shape;46;p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9pPr>
          </a:lstStyle>
          <a:p>
            <a:endParaRPr/>
          </a:p>
        </p:txBody>
      </p:sp>
      <p:sp>
        <p:nvSpPr>
          <p:cNvPr id="47" name="Google Shape;47;p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48" name="Google Shape;48;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51" name="Google Shape;51;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2"/>
        <p:cNvGrpSpPr/>
        <p:nvPr/>
      </p:nvGrpSpPr>
      <p:grpSpPr>
        <a:xfrm>
          <a:off x="0" y="0"/>
          <a:ext cx="0" cy="0"/>
          <a:chOff x="0" y="0"/>
          <a:chExt cx="0" cy="0"/>
        </a:xfrm>
      </p:grpSpPr>
      <p:sp>
        <p:nvSpPr>
          <p:cNvPr id="53" name="Google Shape;53;p11"/>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88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endParaRPr/>
          </a:p>
        </p:txBody>
      </p:sp>
      <p:sp>
        <p:nvSpPr>
          <p:cNvPr id="54" name="Google Shape;54;p11"/>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ctr" anchorCtr="0">
            <a:noAutofit/>
          </a:bodyPr>
          <a:lstStyle>
            <a:lvl1pPr marL="457200" marR="0" lvl="0"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1pPr>
            <a:lvl2pPr marL="914400" marR="0" lvl="1"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2pPr>
            <a:lvl3pPr marL="1371600" marR="0" lvl="2"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3pPr>
            <a:lvl4pPr marL="1828800" marR="0" lvl="3"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4pPr>
            <a:lvl5pPr marL="2286000" marR="0" lvl="4"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5pPr>
            <a:lvl6pPr marL="2743200" marR="0" lvl="5"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6pPr>
            <a:lvl7pPr marL="3200400" marR="0" lvl="6"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7pPr>
            <a:lvl8pPr marL="3657600" marR="0" lvl="7"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8pPr>
            <a:lvl9pPr marL="4114800" marR="0" lvl="8" indent="-317500" algn="ctr" rtl="0">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55" name="Google Shape;55;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279400"/>
            <a:ext cx="8702800" cy="9760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1pPr>
            <a:lvl2pPr marR="0" lvl="1"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2pPr>
            <a:lvl3pPr marR="0" lvl="2"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3pPr>
            <a:lvl4pPr marR="0" lvl="3"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4pPr>
            <a:lvl5pPr marR="0" lvl="4"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5pPr>
            <a:lvl6pPr marR="0" lvl="5"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6pPr>
            <a:lvl7pPr marR="0" lvl="6"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7pPr>
            <a:lvl8pPr marR="0" lvl="7"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8pPr>
            <a:lvl9pPr marR="0" lvl="8" algn="ctr" rtl="0">
              <a:lnSpc>
                <a:spcPct val="100000"/>
              </a:lnSpc>
              <a:spcBef>
                <a:spcPts val="0"/>
              </a:spcBef>
              <a:spcAft>
                <a:spcPts val="0"/>
              </a:spcAft>
              <a:buClr>
                <a:schemeClr val="dk1"/>
              </a:buClr>
              <a:buSzPts val="2800"/>
              <a:buFont typeface="Lora"/>
              <a:buNone/>
              <a:defRPr sz="2800" b="0" i="0" u="none" strike="noStrike" cap="none">
                <a:solidFill>
                  <a:schemeClr val="dk1"/>
                </a:solidFill>
                <a:latin typeface="Lora"/>
                <a:ea typeface="Lora"/>
                <a:cs typeface="Lora"/>
                <a:sym typeface="Lora"/>
              </a:defRPr>
            </a:lvl9pPr>
          </a:lstStyle>
          <a:p>
            <a:endParaRPr/>
          </a:p>
        </p:txBody>
      </p:sp>
      <p:sp>
        <p:nvSpPr>
          <p:cNvPr id="11" name="Google Shape;11;p1"/>
          <p:cNvSpPr/>
          <p:nvPr/>
        </p:nvSpPr>
        <p:spPr>
          <a:xfrm rot="10800000">
            <a:off x="8832604" y="3486243"/>
            <a:ext cx="3380400" cy="3380400"/>
          </a:xfrm>
          <a:prstGeom prst="diagStripe">
            <a:avLst>
              <a:gd name="adj" fmla="val 50000"/>
            </a:avLst>
          </a:prstGeom>
          <a:solidFill>
            <a:srgbClr val="EAE8E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12" name="Google Shape;12;p1"/>
          <p:cNvSpPr/>
          <p:nvPr/>
        </p:nvSpPr>
        <p:spPr>
          <a:xfrm>
            <a:off x="9794799" y="4425955"/>
            <a:ext cx="2214800" cy="2222000"/>
          </a:xfrm>
          <a:prstGeom prst="ellipse">
            <a:avLst/>
          </a:prstGeom>
          <a:solidFill>
            <a:srgbClr val="EAE8E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pic>
        <p:nvPicPr>
          <p:cNvPr id="13" name="Google Shape;13;p1"/>
          <p:cNvPicPr preferRelativeResize="0"/>
          <p:nvPr/>
        </p:nvPicPr>
        <p:blipFill rotWithShape="1">
          <a:blip r:embed="rId13">
            <a:alphaModFix/>
          </a:blip>
          <a:srcRect/>
          <a:stretch/>
        </p:blipFill>
        <p:spPr>
          <a:xfrm>
            <a:off x="9853199" y="4508128"/>
            <a:ext cx="2098000" cy="205765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analytics.hathitrust.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analytics.hathitrust.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gworthey@illinois.ed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idx="2"/>
          </p:nvPr>
        </p:nvSpPr>
        <p:spPr>
          <a:xfrm>
            <a:off x="415650" y="4586109"/>
            <a:ext cx="11360700" cy="274066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rgbClr val="999999"/>
              </a:buClr>
              <a:buSzPts val="4000"/>
              <a:buNone/>
            </a:pPr>
            <a:r>
              <a:rPr lang="en-US" sz="3600" dirty="0"/>
              <a:t>The HathiTrust Research Center: </a:t>
            </a:r>
            <a:endParaRPr sz="3600" dirty="0"/>
          </a:p>
          <a:p>
            <a:pPr marL="0" lvl="0" indent="0" algn="ctr" rtl="0">
              <a:lnSpc>
                <a:spcPct val="100000"/>
              </a:lnSpc>
              <a:spcBef>
                <a:spcPts val="0"/>
              </a:spcBef>
              <a:spcAft>
                <a:spcPts val="0"/>
              </a:spcAft>
              <a:buClr>
                <a:srgbClr val="999999"/>
              </a:buClr>
              <a:buSzPts val="4000"/>
              <a:buNone/>
            </a:pPr>
            <a:r>
              <a:rPr lang="en-US" sz="3600" dirty="0"/>
              <a:t>What’s in it for the UIUC Library?</a:t>
            </a:r>
            <a:endParaRPr sz="3200" dirty="0"/>
          </a:p>
          <a:p>
            <a:pPr marL="0" lvl="0" indent="0" algn="ctr" rtl="0">
              <a:lnSpc>
                <a:spcPct val="100000"/>
              </a:lnSpc>
              <a:spcBef>
                <a:spcPts val="0"/>
              </a:spcBef>
              <a:spcAft>
                <a:spcPts val="0"/>
              </a:spcAft>
              <a:buClr>
                <a:srgbClr val="999999"/>
              </a:buClr>
              <a:buSzPts val="4000"/>
              <a:buNone/>
            </a:pPr>
            <a:br>
              <a:rPr lang="en-US" sz="2400" dirty="0"/>
            </a:br>
            <a:r>
              <a:rPr lang="en-US" sz="2400" dirty="0"/>
              <a:t>Glen Worthey</a:t>
            </a:r>
            <a:endParaRPr sz="2400" dirty="0"/>
          </a:p>
          <a:p>
            <a:pPr marL="0" lvl="0" indent="0" algn="ctr" rtl="0">
              <a:lnSpc>
                <a:spcPct val="100000"/>
              </a:lnSpc>
              <a:spcBef>
                <a:spcPts val="0"/>
              </a:spcBef>
              <a:spcAft>
                <a:spcPts val="0"/>
              </a:spcAft>
              <a:buClr>
                <a:srgbClr val="999999"/>
              </a:buClr>
              <a:buSzPts val="4000"/>
              <a:buNone/>
            </a:pPr>
            <a:r>
              <a:rPr lang="en-US" sz="2400" dirty="0"/>
              <a:t>Associate Director for Research Support Services</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653677" y="600200"/>
            <a:ext cx="10221000" cy="54543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5500"/>
              <a:t>A personal 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653675" y="600200"/>
            <a:ext cx="9199500" cy="545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5500"/>
              <a:t>HathiTrust </a:t>
            </a:r>
            <a:endParaRPr sz="5500"/>
          </a:p>
          <a:p>
            <a:pPr marL="0" lvl="0" indent="0" algn="l" rtl="0">
              <a:spcBef>
                <a:spcPts val="0"/>
              </a:spcBef>
              <a:spcAft>
                <a:spcPts val="0"/>
              </a:spcAft>
              <a:buNone/>
            </a:pPr>
            <a:r>
              <a:rPr lang="en-US" sz="3600"/>
              <a:t>Overview</a:t>
            </a:r>
            <a:endParaRPr sz="3600"/>
          </a:p>
          <a:p>
            <a:pPr marL="0" lvl="0" indent="0" algn="l" rtl="0">
              <a:spcBef>
                <a:spcPts val="0"/>
              </a:spcBef>
              <a:spcAft>
                <a:spcPts val="0"/>
              </a:spcAft>
              <a:buNone/>
            </a:pPr>
            <a:endParaRPr sz="2400" b="1">
              <a:latin typeface="Arial"/>
              <a:ea typeface="Arial"/>
              <a:cs typeface="Arial"/>
              <a:sym typeface="Arial"/>
            </a:endParaRPr>
          </a:p>
          <a:p>
            <a:pPr marL="457200" lvl="0" indent="-381000" algn="l" rtl="0">
              <a:spcBef>
                <a:spcPts val="0"/>
              </a:spcBef>
              <a:spcAft>
                <a:spcPts val="0"/>
              </a:spcAft>
              <a:buSzPts val="2400"/>
              <a:buFont typeface="Arial"/>
              <a:buChar char="●"/>
            </a:pPr>
            <a:r>
              <a:rPr lang="en-US" sz="2400">
                <a:latin typeface="Arial"/>
                <a:ea typeface="Arial"/>
                <a:cs typeface="Arial"/>
                <a:sym typeface="Arial"/>
              </a:rPr>
              <a:t>Formed in </a:t>
            </a:r>
            <a:r>
              <a:rPr lang="en-US" sz="2400" b="1">
                <a:latin typeface="Arial"/>
                <a:ea typeface="Arial"/>
                <a:cs typeface="Arial"/>
                <a:sym typeface="Arial"/>
              </a:rPr>
              <a:t>2008</a:t>
            </a:r>
            <a:r>
              <a:rPr lang="en-US" sz="2400">
                <a:latin typeface="Arial"/>
                <a:ea typeface="Arial"/>
                <a:cs typeface="Arial"/>
                <a:sym typeface="Arial"/>
              </a:rPr>
              <a:t> as a consortium of libraries</a:t>
            </a:r>
            <a:endParaRPr sz="2400">
              <a:latin typeface="Arial"/>
              <a:ea typeface="Arial"/>
              <a:cs typeface="Arial"/>
              <a:sym typeface="Arial"/>
            </a:endParaRPr>
          </a:p>
          <a:p>
            <a:pPr marL="457200" lvl="0" indent="-381000" algn="l" rtl="0">
              <a:spcBef>
                <a:spcPts val="0"/>
              </a:spcBef>
              <a:spcAft>
                <a:spcPts val="0"/>
              </a:spcAft>
              <a:buSzPts val="2400"/>
              <a:buFont typeface="Arial"/>
              <a:buChar char="●"/>
            </a:pPr>
            <a:r>
              <a:rPr lang="en-US" sz="2400">
                <a:latin typeface="Arial"/>
                <a:ea typeface="Arial"/>
                <a:cs typeface="Arial"/>
                <a:sym typeface="Arial"/>
              </a:rPr>
              <a:t>Initially, a collaboration among the </a:t>
            </a:r>
            <a:r>
              <a:rPr lang="en-US" sz="2400" b="1">
                <a:latin typeface="Arial"/>
                <a:ea typeface="Arial"/>
                <a:cs typeface="Arial"/>
                <a:sym typeface="Arial"/>
              </a:rPr>
              <a:t>CIC</a:t>
            </a:r>
            <a:r>
              <a:rPr lang="en-US" sz="2400">
                <a:latin typeface="Arial"/>
                <a:ea typeface="Arial"/>
                <a:cs typeface="Arial"/>
                <a:sym typeface="Arial"/>
              </a:rPr>
              <a:t> (Big Ten) universities and the </a:t>
            </a:r>
            <a:r>
              <a:rPr lang="en-US" sz="2400" b="1">
                <a:latin typeface="Arial"/>
                <a:ea typeface="Arial"/>
                <a:cs typeface="Arial"/>
                <a:sym typeface="Arial"/>
              </a:rPr>
              <a:t>U. of California</a:t>
            </a:r>
            <a:r>
              <a:rPr lang="en-US" sz="2400">
                <a:latin typeface="Arial"/>
                <a:ea typeface="Arial"/>
                <a:cs typeface="Arial"/>
                <a:sym typeface="Arial"/>
              </a:rPr>
              <a:t> system</a:t>
            </a:r>
            <a:endParaRPr sz="2400">
              <a:latin typeface="Arial"/>
              <a:ea typeface="Arial"/>
              <a:cs typeface="Arial"/>
              <a:sym typeface="Arial"/>
            </a:endParaRPr>
          </a:p>
          <a:p>
            <a:pPr marL="457200" lvl="0" indent="457200" algn="l" rtl="0">
              <a:spcBef>
                <a:spcPts val="0"/>
              </a:spcBef>
              <a:spcAft>
                <a:spcPts val="0"/>
              </a:spcAft>
              <a:buNone/>
            </a:pPr>
            <a:r>
              <a:rPr lang="en-US" sz="2400" i="1">
                <a:latin typeface="Arial"/>
                <a:ea typeface="Arial"/>
                <a:cs typeface="Arial"/>
                <a:sym typeface="Arial"/>
              </a:rPr>
              <a:t>… Illinois is a founding member (obviously)</a:t>
            </a:r>
            <a:endParaRPr sz="2400" i="1">
              <a:latin typeface="Arial"/>
              <a:ea typeface="Arial"/>
              <a:cs typeface="Arial"/>
              <a:sym typeface="Arial"/>
            </a:endParaRPr>
          </a:p>
          <a:p>
            <a:pPr marL="457200" lvl="0" indent="-381000" algn="l" rtl="0">
              <a:spcBef>
                <a:spcPts val="0"/>
              </a:spcBef>
              <a:spcAft>
                <a:spcPts val="0"/>
              </a:spcAft>
              <a:buSzPts val="2400"/>
              <a:buFont typeface="Arial"/>
              <a:buChar char="●"/>
            </a:pPr>
            <a:r>
              <a:rPr lang="en-US" sz="2400">
                <a:latin typeface="Arial"/>
                <a:ea typeface="Arial"/>
                <a:cs typeface="Arial"/>
                <a:sym typeface="Arial"/>
              </a:rPr>
              <a:t>Currently, </a:t>
            </a:r>
            <a:r>
              <a:rPr lang="en-US" sz="2400" b="1">
                <a:latin typeface="Arial"/>
                <a:ea typeface="Arial"/>
                <a:cs typeface="Arial"/>
                <a:sym typeface="Arial"/>
              </a:rPr>
              <a:t>160 member libraries</a:t>
            </a:r>
            <a:r>
              <a:rPr lang="en-US" sz="2400">
                <a:latin typeface="Arial"/>
                <a:ea typeface="Arial"/>
                <a:cs typeface="Arial"/>
                <a:sym typeface="Arial"/>
              </a:rPr>
              <a:t> worldwide </a:t>
            </a:r>
            <a:endParaRPr sz="2400">
              <a:latin typeface="Arial"/>
              <a:ea typeface="Arial"/>
              <a:cs typeface="Arial"/>
              <a:sym typeface="Arial"/>
            </a:endParaRPr>
          </a:p>
          <a:p>
            <a:pPr marL="457200" lvl="0" indent="-381000" algn="l" rtl="0">
              <a:spcBef>
                <a:spcPts val="0"/>
              </a:spcBef>
              <a:spcAft>
                <a:spcPts val="0"/>
              </a:spcAft>
              <a:buSzPts val="2400"/>
              <a:buFont typeface="Arial"/>
              <a:buChar char="●"/>
            </a:pPr>
            <a:r>
              <a:rPr lang="en-US" sz="2400">
                <a:latin typeface="Arial"/>
                <a:ea typeface="Arial"/>
                <a:cs typeface="Arial"/>
                <a:sym typeface="Arial"/>
              </a:rPr>
              <a:t>Mainly, but not exclusively, in anglophone countries</a:t>
            </a:r>
            <a:endParaRPr sz="2400">
              <a:latin typeface="Arial"/>
              <a:ea typeface="Arial"/>
              <a:cs typeface="Arial"/>
              <a:sym typeface="Arial"/>
            </a:endParaRPr>
          </a:p>
          <a:p>
            <a:pPr marL="457200" lvl="0" indent="-381000" algn="l" rtl="0">
              <a:spcBef>
                <a:spcPts val="0"/>
              </a:spcBef>
              <a:spcAft>
                <a:spcPts val="0"/>
              </a:spcAft>
              <a:buSzPts val="2400"/>
              <a:buFont typeface="Arial"/>
              <a:buChar char="●"/>
            </a:pPr>
            <a:r>
              <a:rPr lang="en-US" sz="2400" b="1">
                <a:latin typeface="Arial"/>
                <a:ea typeface="Arial"/>
                <a:cs typeface="Arial"/>
                <a:sym typeface="Arial"/>
              </a:rPr>
              <a:t>Emergency Temporary Access Service</a:t>
            </a:r>
            <a:r>
              <a:rPr lang="en-US" sz="2400">
                <a:latin typeface="Arial"/>
                <a:ea typeface="Arial"/>
                <a:cs typeface="Arial"/>
                <a:sym typeface="Arial"/>
              </a:rPr>
              <a:t> (ETAS) response to COVID-19 </a:t>
            </a:r>
            <a:endParaRPr sz="2400">
              <a:latin typeface="Arial"/>
              <a:ea typeface="Arial"/>
              <a:cs typeface="Arial"/>
              <a:sym typeface="Arial"/>
            </a:endParaRPr>
          </a:p>
          <a:p>
            <a:pPr marL="0" lvl="0" indent="0" algn="l" rtl="0">
              <a:spcBef>
                <a:spcPts val="0"/>
              </a:spcBef>
              <a:spcAft>
                <a:spcPts val="0"/>
              </a:spcAft>
              <a:buNone/>
            </a:pPr>
            <a:endParaRPr sz="24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653675" y="600200"/>
            <a:ext cx="10522200" cy="545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5500"/>
              <a:t>HathiTrust Digital Library</a:t>
            </a:r>
            <a:endParaRPr sz="5500"/>
          </a:p>
          <a:p>
            <a:pPr marL="0" lvl="0" indent="0" algn="l" rtl="0">
              <a:spcBef>
                <a:spcPts val="0"/>
              </a:spcBef>
              <a:spcAft>
                <a:spcPts val="0"/>
              </a:spcAft>
              <a:buNone/>
            </a:pPr>
            <a:r>
              <a:rPr lang="en-US" sz="3600"/>
              <a:t>Overview</a:t>
            </a:r>
            <a:endParaRPr sz="3600"/>
          </a:p>
          <a:p>
            <a:pPr marL="0" lvl="0" indent="0" algn="l" rtl="0">
              <a:spcBef>
                <a:spcPts val="0"/>
              </a:spcBef>
              <a:spcAft>
                <a:spcPts val="0"/>
              </a:spcAft>
              <a:buNone/>
            </a:pPr>
            <a:endParaRPr sz="2400" b="1">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US" sz="2400" b="1">
                <a:latin typeface="Arial"/>
                <a:ea typeface="Arial"/>
                <a:cs typeface="Arial"/>
                <a:sym typeface="Arial"/>
              </a:rPr>
              <a:t>Currently digitized (as of April 2020):</a:t>
            </a:r>
            <a:endParaRPr sz="2400" b="1">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17,371,577 total volumes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8,395,344 book titles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469,301 serial titles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6,080,051,950 pages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779 terabytes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206 miles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14,114 tons</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r>
              <a:rPr lang="en-US" sz="2400">
                <a:latin typeface="Arial"/>
                <a:ea typeface="Arial"/>
                <a:cs typeface="Arial"/>
                <a:sym typeface="Arial"/>
              </a:rPr>
              <a:t>6,723,757 volumes(~39% of total) in the public domain</a:t>
            </a:r>
            <a:endParaRPr sz="2400">
              <a:latin typeface="Arial"/>
              <a:ea typeface="Arial"/>
              <a:cs typeface="Arial"/>
              <a:sym typeface="Arial"/>
            </a:endParaRPr>
          </a:p>
          <a:p>
            <a:pPr marL="457200" lvl="0" indent="0" algn="l" rtl="0">
              <a:spcBef>
                <a:spcPts val="0"/>
              </a:spcBef>
              <a:spcAft>
                <a:spcPts val="0"/>
              </a:spcAft>
              <a:buClr>
                <a:schemeClr val="dk1"/>
              </a:buClr>
              <a:buSzPts val="1100"/>
              <a:buFont typeface="Arial"/>
              <a:buNone/>
            </a:pPr>
            <a:endParaRPr sz="2400">
              <a:latin typeface="Arial"/>
              <a:ea typeface="Arial"/>
              <a:cs typeface="Arial"/>
              <a:sym typeface="Arial"/>
            </a:endParaRPr>
          </a:p>
          <a:p>
            <a:pPr marL="0" lvl="0" indent="0" algn="l" rtl="0">
              <a:spcBef>
                <a:spcPts val="0"/>
              </a:spcBef>
              <a:spcAft>
                <a:spcPts val="0"/>
              </a:spcAft>
              <a:buNone/>
            </a:pPr>
            <a:endParaRPr sz="24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653675" y="600200"/>
            <a:ext cx="9483900" cy="59970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800"/>
              <a:buNone/>
            </a:pPr>
            <a:r>
              <a:rPr lang="en-US" sz="5500"/>
              <a:t>HathiTrust Research Center</a:t>
            </a:r>
            <a:endParaRPr sz="5500"/>
          </a:p>
          <a:p>
            <a:pPr marL="0" marR="0" lvl="0" indent="0" algn="l" rtl="0">
              <a:lnSpc>
                <a:spcPct val="100000"/>
              </a:lnSpc>
              <a:spcBef>
                <a:spcPts val="0"/>
              </a:spcBef>
              <a:spcAft>
                <a:spcPts val="0"/>
              </a:spcAft>
              <a:buNone/>
            </a:pPr>
            <a:r>
              <a:rPr lang="en-US" sz="3600"/>
              <a:t>Overview</a:t>
            </a:r>
            <a:endParaRPr sz="5500"/>
          </a:p>
          <a:p>
            <a:pPr marL="0" lvl="0" indent="0" algn="l" rtl="0">
              <a:lnSpc>
                <a:spcPct val="100000"/>
              </a:lnSpc>
              <a:spcBef>
                <a:spcPts val="0"/>
              </a:spcBef>
              <a:spcAft>
                <a:spcPts val="0"/>
              </a:spcAft>
              <a:buSzPts val="4800"/>
              <a:buNone/>
            </a:pPr>
            <a:endParaRPr sz="2400">
              <a:latin typeface="Arial"/>
              <a:ea typeface="Arial"/>
              <a:cs typeface="Arial"/>
              <a:sym typeface="Arial"/>
            </a:endParaRPr>
          </a:p>
          <a:p>
            <a:pPr marL="0" lvl="0" indent="0" algn="l" rtl="0">
              <a:lnSpc>
                <a:spcPct val="100000"/>
              </a:lnSpc>
              <a:spcBef>
                <a:spcPts val="0"/>
              </a:spcBef>
              <a:spcAft>
                <a:spcPts val="0"/>
              </a:spcAft>
              <a:buSzPts val="4800"/>
              <a:buNone/>
            </a:pPr>
            <a:r>
              <a:rPr lang="en-US" sz="2400">
                <a:latin typeface="Arial"/>
                <a:ea typeface="Arial"/>
                <a:cs typeface="Arial"/>
                <a:sym typeface="Arial"/>
              </a:rPr>
              <a:t>Jointly established in 2012 by:</a:t>
            </a:r>
            <a:endParaRPr sz="2400">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b="1">
                <a:latin typeface="Arial"/>
                <a:ea typeface="Arial"/>
                <a:cs typeface="Arial"/>
                <a:sym typeface="Arial"/>
              </a:rPr>
              <a:t>Indiana University</a:t>
            </a:r>
            <a:endParaRPr sz="2400" b="1">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b="1">
                <a:latin typeface="Arial"/>
                <a:ea typeface="Arial"/>
                <a:cs typeface="Arial"/>
                <a:sym typeface="Arial"/>
              </a:rPr>
              <a:t>University of Illinois, Urbana-Champaign</a:t>
            </a:r>
            <a:endParaRPr sz="2400" b="1">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b="1">
                <a:latin typeface="Arial"/>
                <a:ea typeface="Arial"/>
                <a:cs typeface="Arial"/>
                <a:sym typeface="Arial"/>
              </a:rPr>
              <a:t>HathiTrust</a:t>
            </a:r>
            <a:endParaRPr sz="2400" b="1">
              <a:latin typeface="Arial"/>
              <a:ea typeface="Arial"/>
              <a:cs typeface="Arial"/>
              <a:sym typeface="Arial"/>
            </a:endParaRPr>
          </a:p>
          <a:p>
            <a:pPr marL="0" lvl="0" indent="0" algn="l" rtl="0">
              <a:lnSpc>
                <a:spcPct val="100000"/>
              </a:lnSpc>
              <a:spcBef>
                <a:spcPts val="0"/>
              </a:spcBef>
              <a:spcAft>
                <a:spcPts val="0"/>
              </a:spcAft>
              <a:buNone/>
            </a:pPr>
            <a:endParaRPr sz="2400">
              <a:latin typeface="Arial"/>
              <a:ea typeface="Arial"/>
              <a:cs typeface="Arial"/>
              <a:sym typeface="Arial"/>
            </a:endParaRPr>
          </a:p>
          <a:p>
            <a:pPr marL="0" lvl="0" indent="0" algn="l" rtl="0">
              <a:lnSpc>
                <a:spcPct val="100000"/>
              </a:lnSpc>
              <a:spcBef>
                <a:spcPts val="0"/>
              </a:spcBef>
              <a:spcAft>
                <a:spcPts val="0"/>
              </a:spcAft>
              <a:buNone/>
            </a:pPr>
            <a:r>
              <a:rPr lang="en-US" sz="1850">
                <a:latin typeface="Arial"/>
                <a:ea typeface="Arial"/>
                <a:cs typeface="Arial"/>
                <a:sym typeface="Arial"/>
              </a:rPr>
              <a:t>… in order to “</a:t>
            </a:r>
            <a:r>
              <a:rPr lang="en-US" sz="1850" b="1">
                <a:latin typeface="Arial"/>
                <a:ea typeface="Arial"/>
                <a:cs typeface="Arial"/>
                <a:sym typeface="Arial"/>
              </a:rPr>
              <a:t>facilitate non-profit and educational uses of HathiTrust (HT)</a:t>
            </a:r>
            <a:r>
              <a:rPr lang="en-US" sz="1850">
                <a:latin typeface="Arial"/>
                <a:ea typeface="Arial"/>
                <a:cs typeface="Arial"/>
                <a:sym typeface="Arial"/>
              </a:rPr>
              <a:t> and its Digital Library by enabling </a:t>
            </a:r>
            <a:r>
              <a:rPr lang="en-US" sz="1850" b="1">
                <a:latin typeface="Arial"/>
                <a:ea typeface="Arial"/>
                <a:cs typeface="Arial"/>
                <a:sym typeface="Arial"/>
              </a:rPr>
              <a:t>computational analysis</a:t>
            </a:r>
            <a:r>
              <a:rPr lang="en-US" sz="1850">
                <a:latin typeface="Arial"/>
                <a:ea typeface="Arial"/>
                <a:cs typeface="Arial"/>
                <a:sym typeface="Arial"/>
              </a:rPr>
              <a:t> of public domain works and (on limited terms) in-copyright works from its collection,” and to “advance the areas of </a:t>
            </a:r>
            <a:r>
              <a:rPr lang="en-US" sz="1850" b="1">
                <a:latin typeface="Arial"/>
                <a:ea typeface="Arial"/>
                <a:cs typeface="Arial"/>
                <a:sym typeface="Arial"/>
              </a:rPr>
              <a:t>text data mining</a:t>
            </a:r>
            <a:r>
              <a:rPr lang="en-US" sz="1850">
                <a:latin typeface="Arial"/>
                <a:ea typeface="Arial"/>
                <a:cs typeface="Arial"/>
                <a:sym typeface="Arial"/>
              </a:rPr>
              <a:t>, </a:t>
            </a:r>
            <a:r>
              <a:rPr lang="en-US" sz="1850" b="1">
                <a:latin typeface="Arial"/>
                <a:ea typeface="Arial"/>
                <a:cs typeface="Arial"/>
                <a:sym typeface="Arial"/>
              </a:rPr>
              <a:t>non-consumptive research</a:t>
            </a:r>
            <a:r>
              <a:rPr lang="en-US" sz="1850">
                <a:latin typeface="Arial"/>
                <a:ea typeface="Arial"/>
                <a:cs typeface="Arial"/>
                <a:sym typeface="Arial"/>
              </a:rPr>
              <a:t> and </a:t>
            </a:r>
            <a:r>
              <a:rPr lang="en-US" sz="1850" b="1">
                <a:latin typeface="Arial"/>
                <a:ea typeface="Arial"/>
                <a:cs typeface="Arial"/>
                <a:sym typeface="Arial"/>
              </a:rPr>
              <a:t>data literacy</a:t>
            </a:r>
            <a:r>
              <a:rPr lang="en-US" sz="1850">
                <a:latin typeface="Arial"/>
                <a:ea typeface="Arial"/>
                <a:cs typeface="Arial"/>
                <a:sym typeface="Arial"/>
              </a:rPr>
              <a:t>, allowing scholars to fully utilize HathiTrust content while preventing intellectual property misuse within the confines of current U.S. copyright law.”</a:t>
            </a:r>
            <a:endParaRPr sz="1850">
              <a:latin typeface="Arial"/>
              <a:ea typeface="Arial"/>
              <a:cs typeface="Arial"/>
              <a:sym typeface="Arial"/>
            </a:endParaRPr>
          </a:p>
          <a:p>
            <a:pPr marL="0" lvl="0" indent="0" algn="l" rtl="0">
              <a:lnSpc>
                <a:spcPct val="100000"/>
              </a:lnSpc>
              <a:spcBef>
                <a:spcPts val="0"/>
              </a:spcBef>
              <a:spcAft>
                <a:spcPts val="0"/>
              </a:spcAft>
              <a:buNone/>
            </a:pPr>
            <a:endParaRPr sz="2400">
              <a:latin typeface="Arial"/>
              <a:ea typeface="Arial"/>
              <a:cs typeface="Arial"/>
              <a:sym typeface="Arial"/>
            </a:endParaRPr>
          </a:p>
          <a:p>
            <a:pPr marL="0" lvl="0" indent="0" algn="l" rtl="0">
              <a:lnSpc>
                <a:spcPct val="100000"/>
              </a:lnSpc>
              <a:spcBef>
                <a:spcPts val="0"/>
              </a:spcBef>
              <a:spcAft>
                <a:spcPts val="0"/>
              </a:spcAft>
              <a:buNone/>
            </a:pPr>
            <a:r>
              <a:rPr lang="en-US" sz="2400">
                <a:latin typeface="Arial"/>
                <a:ea typeface="Arial"/>
                <a:cs typeface="Arial"/>
                <a:sym typeface="Arial"/>
              </a:rPr>
              <a:t>Public presence: </a:t>
            </a:r>
            <a:r>
              <a:rPr lang="en-US" sz="2400" b="1" u="sng">
                <a:solidFill>
                  <a:schemeClr val="hlink"/>
                </a:solidFill>
                <a:latin typeface="Arial"/>
                <a:ea typeface="Arial"/>
                <a:cs typeface="Arial"/>
                <a:sym typeface="Arial"/>
                <a:hlinkClick r:id="rId3"/>
              </a:rPr>
              <a:t>http://analytics.hathitrust.org</a:t>
            </a:r>
            <a:r>
              <a:rPr lang="en-US" sz="2400" b="1">
                <a:latin typeface="Arial"/>
                <a:ea typeface="Arial"/>
                <a:cs typeface="Arial"/>
                <a:sym typeface="Arial"/>
              </a:rPr>
              <a:t> </a:t>
            </a:r>
            <a:endParaRPr sz="2400" b="1">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653675" y="600200"/>
            <a:ext cx="9483900" cy="59970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800"/>
              <a:buNone/>
            </a:pPr>
            <a:r>
              <a:rPr lang="en-US" sz="5500"/>
              <a:t>HathiTrust Research Center</a:t>
            </a:r>
            <a:endParaRPr sz="5500"/>
          </a:p>
          <a:p>
            <a:pPr marL="0" marR="0" lvl="0" indent="0" algn="l" rtl="0">
              <a:lnSpc>
                <a:spcPct val="100000"/>
              </a:lnSpc>
              <a:spcBef>
                <a:spcPts val="0"/>
              </a:spcBef>
              <a:spcAft>
                <a:spcPts val="0"/>
              </a:spcAft>
              <a:buNone/>
            </a:pPr>
            <a:r>
              <a:rPr lang="en-US" sz="3600"/>
              <a:t>Mission &amp; activities</a:t>
            </a:r>
            <a:endParaRPr sz="3600"/>
          </a:p>
          <a:p>
            <a:pPr marL="0" marR="0" lvl="0" indent="0" algn="l" rtl="0">
              <a:lnSpc>
                <a:spcPct val="100000"/>
              </a:lnSpc>
              <a:spcBef>
                <a:spcPts val="0"/>
              </a:spcBef>
              <a:spcAft>
                <a:spcPts val="0"/>
              </a:spcAft>
              <a:buNone/>
            </a:pPr>
            <a:endParaRPr sz="3600"/>
          </a:p>
          <a:p>
            <a:pPr marL="457200" lvl="0" indent="-381000" algn="l" rtl="0">
              <a:lnSpc>
                <a:spcPct val="100000"/>
              </a:lnSpc>
              <a:spcBef>
                <a:spcPts val="0"/>
              </a:spcBef>
              <a:spcAft>
                <a:spcPts val="0"/>
              </a:spcAft>
              <a:buSzPts val="2400"/>
              <a:buFont typeface="Arial"/>
              <a:buChar char="●"/>
            </a:pPr>
            <a:r>
              <a:rPr lang="en-US" sz="2400">
                <a:latin typeface="Arial"/>
                <a:ea typeface="Arial"/>
                <a:cs typeface="Arial"/>
                <a:sym typeface="Arial"/>
              </a:rPr>
              <a:t>facilitate non-profit and educational uses of the HathiTrust Digital Library </a:t>
            </a:r>
            <a:endParaRPr sz="2400">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a:latin typeface="Arial"/>
                <a:ea typeface="Arial"/>
                <a:cs typeface="Arial"/>
                <a:sym typeface="Arial"/>
              </a:rPr>
              <a:t>computational analysis</a:t>
            </a:r>
            <a:endParaRPr sz="2400">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a:latin typeface="Arial"/>
                <a:ea typeface="Arial"/>
                <a:cs typeface="Arial"/>
                <a:sym typeface="Arial"/>
              </a:rPr>
              <a:t>text data mining</a:t>
            </a:r>
            <a:endParaRPr sz="2400">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a:latin typeface="Arial"/>
                <a:ea typeface="Arial"/>
                <a:cs typeface="Arial"/>
                <a:sym typeface="Arial"/>
              </a:rPr>
              <a:t>non-consumptive research </a:t>
            </a:r>
            <a:endParaRPr sz="2400">
              <a:latin typeface="Arial"/>
              <a:ea typeface="Arial"/>
              <a:cs typeface="Arial"/>
              <a:sym typeface="Arial"/>
            </a:endParaRPr>
          </a:p>
          <a:p>
            <a:pPr marL="457200" lvl="0" indent="-381000" algn="l" rtl="0">
              <a:lnSpc>
                <a:spcPct val="100000"/>
              </a:lnSpc>
              <a:spcBef>
                <a:spcPts val="0"/>
              </a:spcBef>
              <a:spcAft>
                <a:spcPts val="0"/>
              </a:spcAft>
              <a:buSzPts val="2400"/>
              <a:buFont typeface="Arial"/>
              <a:buChar char="●"/>
            </a:pPr>
            <a:r>
              <a:rPr lang="en-US" sz="2400">
                <a:latin typeface="Arial"/>
                <a:ea typeface="Arial"/>
                <a:cs typeface="Arial"/>
                <a:sym typeface="Arial"/>
              </a:rPr>
              <a:t>data literacy</a:t>
            </a:r>
            <a:endParaRPr sz="2400">
              <a:latin typeface="Arial"/>
              <a:ea typeface="Arial"/>
              <a:cs typeface="Arial"/>
              <a:sym typeface="Arial"/>
            </a:endParaRPr>
          </a:p>
          <a:p>
            <a:pPr marL="0" lvl="0" indent="0" algn="l" rtl="0">
              <a:lnSpc>
                <a:spcPct val="100000"/>
              </a:lnSpc>
              <a:spcBef>
                <a:spcPts val="0"/>
              </a:spcBef>
              <a:spcAft>
                <a:spcPts val="0"/>
              </a:spcAft>
              <a:buNone/>
            </a:pPr>
            <a:endParaRPr sz="2400">
              <a:latin typeface="Arial"/>
              <a:ea typeface="Arial"/>
              <a:cs typeface="Arial"/>
              <a:sym typeface="Arial"/>
            </a:endParaRPr>
          </a:p>
          <a:p>
            <a:pPr marL="0" lvl="0" indent="0" algn="l" rtl="0">
              <a:lnSpc>
                <a:spcPct val="100000"/>
              </a:lnSpc>
              <a:spcBef>
                <a:spcPts val="0"/>
              </a:spcBef>
              <a:spcAft>
                <a:spcPts val="0"/>
              </a:spcAft>
              <a:buNone/>
            </a:pPr>
            <a:r>
              <a:rPr lang="en-US" sz="2400">
                <a:latin typeface="Arial"/>
                <a:ea typeface="Arial"/>
                <a:cs typeface="Arial"/>
                <a:sym typeface="Arial"/>
              </a:rPr>
              <a:t>Public presence: </a:t>
            </a:r>
            <a:r>
              <a:rPr lang="en-US" sz="2400" b="1" u="sng">
                <a:solidFill>
                  <a:schemeClr val="hlink"/>
                </a:solidFill>
                <a:latin typeface="Arial"/>
                <a:ea typeface="Arial"/>
                <a:cs typeface="Arial"/>
                <a:sym typeface="Arial"/>
                <a:hlinkClick r:id="rId3"/>
              </a:rPr>
              <a:t>http://analytics.hathitrust.org</a:t>
            </a:r>
            <a:r>
              <a:rPr lang="en-US" sz="2400" b="1">
                <a:latin typeface="Arial"/>
                <a:ea typeface="Arial"/>
                <a:cs typeface="Arial"/>
                <a:sym typeface="Arial"/>
              </a:rPr>
              <a:t> </a:t>
            </a:r>
            <a:endParaRPr sz="2400" b="1">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9"/>
          <p:cNvPicPr preferRelativeResize="0"/>
          <p:nvPr/>
        </p:nvPicPr>
        <p:blipFill>
          <a:blip r:embed="rId3">
            <a:alphaModFix/>
          </a:blip>
          <a:stretch>
            <a:fillRect/>
          </a:stretch>
        </p:blipFill>
        <p:spPr>
          <a:xfrm>
            <a:off x="0" y="-60047"/>
            <a:ext cx="12192002" cy="69180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653677" y="600200"/>
            <a:ext cx="10221000" cy="54543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800"/>
              <a:buNone/>
            </a:pPr>
            <a:r>
              <a:rPr lang="en-US" sz="5500"/>
              <a:t>HTRC at Illinois:</a:t>
            </a:r>
            <a:endParaRPr sz="5500"/>
          </a:p>
          <a:p>
            <a:pPr marL="0" lvl="0" indent="457200" algn="l" rtl="0">
              <a:lnSpc>
                <a:spcPct val="100000"/>
              </a:lnSpc>
              <a:spcBef>
                <a:spcPts val="0"/>
              </a:spcBef>
              <a:spcAft>
                <a:spcPts val="0"/>
              </a:spcAft>
              <a:buSzPts val="4800"/>
              <a:buNone/>
            </a:pPr>
            <a:r>
              <a:rPr lang="en-US" sz="5500"/>
              <a:t>Research Support Services</a:t>
            </a:r>
            <a:endParaRPr sz="5500"/>
          </a:p>
          <a:p>
            <a:pPr marL="457200" marR="0" lvl="0" indent="457200" algn="l" rtl="0">
              <a:lnSpc>
                <a:spcPct val="100000"/>
              </a:lnSpc>
              <a:spcBef>
                <a:spcPts val="0"/>
              </a:spcBef>
              <a:spcAft>
                <a:spcPts val="0"/>
              </a:spcAft>
              <a:buNone/>
            </a:pPr>
            <a:r>
              <a:rPr lang="en-US" sz="3600"/>
              <a:t>(essentially)</a:t>
            </a:r>
            <a:br>
              <a:rPr lang="en-US" sz="5500"/>
            </a:b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653675" y="600200"/>
            <a:ext cx="11538300" cy="60732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800"/>
              <a:buNone/>
            </a:pPr>
            <a:r>
              <a:rPr lang="en-US" sz="5500"/>
              <a:t>Illinois commitments to HTRC</a:t>
            </a:r>
            <a:endParaRPr sz="5500"/>
          </a:p>
          <a:p>
            <a:pPr marL="0" lvl="0" indent="457200" algn="l" rtl="0">
              <a:lnSpc>
                <a:spcPct val="100000"/>
              </a:lnSpc>
              <a:spcBef>
                <a:spcPts val="0"/>
              </a:spcBef>
              <a:spcAft>
                <a:spcPts val="0"/>
              </a:spcAft>
              <a:buSzPts val="4800"/>
              <a:buNone/>
            </a:pPr>
            <a:r>
              <a:rPr lang="en-US" sz="3600"/>
              <a:t>(particularly Library commitments)</a:t>
            </a:r>
            <a:endParaRPr sz="3600"/>
          </a:p>
          <a:p>
            <a:pPr marL="0" lvl="0" indent="0" algn="l" rtl="0">
              <a:lnSpc>
                <a:spcPct val="100000"/>
              </a:lnSpc>
              <a:spcBef>
                <a:spcPts val="0"/>
              </a:spcBef>
              <a:spcAft>
                <a:spcPts val="0"/>
              </a:spcAft>
              <a:buSzPts val="4800"/>
              <a:buNone/>
            </a:pPr>
            <a:endParaRPr sz="2400" b="1">
              <a:latin typeface="Arial"/>
              <a:ea typeface="Arial"/>
              <a:cs typeface="Arial"/>
              <a:sym typeface="Arial"/>
            </a:endParaRPr>
          </a:p>
          <a:p>
            <a:pPr marL="0" lvl="0" indent="0" algn="l" rtl="0">
              <a:lnSpc>
                <a:spcPct val="100000"/>
              </a:lnSpc>
              <a:spcBef>
                <a:spcPts val="0"/>
              </a:spcBef>
              <a:spcAft>
                <a:spcPts val="0"/>
              </a:spcAft>
              <a:buSzPts val="4800"/>
              <a:buNone/>
            </a:pPr>
            <a:r>
              <a:rPr lang="en-US" sz="2400" b="1">
                <a:latin typeface="Arial"/>
                <a:ea typeface="Arial"/>
                <a:cs typeface="Arial"/>
                <a:sym typeface="Arial"/>
              </a:rPr>
              <a:t>Memorandum of Understanding (and concomitant funding)</a:t>
            </a:r>
            <a:endParaRPr sz="2400">
              <a:latin typeface="Arial"/>
              <a:ea typeface="Arial"/>
              <a:cs typeface="Arial"/>
              <a:sym typeface="Arial"/>
            </a:endParaRPr>
          </a:p>
          <a:p>
            <a:pPr marL="457200" lvl="0" indent="0" algn="l" rtl="0">
              <a:lnSpc>
                <a:spcPct val="100000"/>
              </a:lnSpc>
              <a:spcBef>
                <a:spcPts val="0"/>
              </a:spcBef>
              <a:spcAft>
                <a:spcPts val="0"/>
              </a:spcAft>
              <a:buSzPts val="4800"/>
              <a:buNone/>
            </a:pPr>
            <a:r>
              <a:rPr lang="en-US" sz="2400" i="1">
                <a:latin typeface="Arial"/>
                <a:ea typeface="Arial"/>
                <a:cs typeface="Arial"/>
                <a:sym typeface="Arial"/>
              </a:rPr>
              <a:t>among the offices of the Vice Chancellor for Research, the Provost, </a:t>
            </a:r>
            <a:r>
              <a:rPr lang="en-US" sz="2400" b="1" i="1">
                <a:latin typeface="Arial"/>
                <a:ea typeface="Arial"/>
                <a:cs typeface="Arial"/>
                <a:sym typeface="Arial"/>
              </a:rPr>
              <a:t>the Library</a:t>
            </a:r>
            <a:r>
              <a:rPr lang="en-US" sz="2400" i="1">
                <a:latin typeface="Arial"/>
                <a:ea typeface="Arial"/>
                <a:cs typeface="Arial"/>
                <a:sym typeface="Arial"/>
              </a:rPr>
              <a:t>, and the iSchool for support from Jan. 2019-Dec. 2023 (“HTRC Phase 2”)</a:t>
            </a:r>
            <a:endParaRPr sz="2400" i="1">
              <a:latin typeface="Arial"/>
              <a:ea typeface="Arial"/>
              <a:cs typeface="Arial"/>
              <a:sym typeface="Arial"/>
            </a:endParaRPr>
          </a:p>
          <a:p>
            <a:pPr marL="0" lvl="0" indent="0" algn="l" rtl="0">
              <a:lnSpc>
                <a:spcPct val="100000"/>
              </a:lnSpc>
              <a:spcBef>
                <a:spcPts val="0"/>
              </a:spcBef>
              <a:spcAft>
                <a:spcPts val="0"/>
              </a:spcAft>
              <a:buSzPts val="4800"/>
              <a:buNone/>
            </a:pPr>
            <a:endParaRPr sz="24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400" b="1">
                <a:latin typeface="Arial"/>
                <a:ea typeface="Arial"/>
                <a:cs typeface="Arial"/>
                <a:sym typeface="Arial"/>
              </a:rPr>
              <a:t>Advisory Committee:</a:t>
            </a:r>
            <a:endParaRPr sz="2400" b="1">
              <a:latin typeface="Arial"/>
              <a:ea typeface="Arial"/>
              <a:cs typeface="Arial"/>
              <a:sym typeface="Arial"/>
            </a:endParaRPr>
          </a:p>
          <a:p>
            <a:pPr marL="457200" lvl="0" indent="0" algn="l" rtl="0">
              <a:lnSpc>
                <a:spcPct val="115000"/>
              </a:lnSpc>
              <a:spcBef>
                <a:spcPts val="0"/>
              </a:spcBef>
              <a:spcAft>
                <a:spcPts val="0"/>
              </a:spcAft>
              <a:buSzPts val="1100"/>
              <a:buNone/>
            </a:pPr>
            <a:r>
              <a:rPr lang="en-US" sz="2400" b="1">
                <a:latin typeface="Arial"/>
                <a:ea typeface="Arial"/>
                <a:cs typeface="Arial"/>
                <a:sym typeface="Arial"/>
              </a:rPr>
              <a:t>Timothy Cole</a:t>
            </a:r>
            <a:endParaRPr sz="2400">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r>
              <a:rPr lang="en-US" sz="2400" b="1">
                <a:latin typeface="Arial"/>
                <a:ea typeface="Arial"/>
                <a:cs typeface="Arial"/>
                <a:sym typeface="Arial"/>
              </a:rPr>
              <a:t>Spencer Keralis</a:t>
            </a:r>
            <a:r>
              <a:rPr lang="en-US" sz="2400">
                <a:latin typeface="Arial"/>
                <a:ea typeface="Arial"/>
                <a:cs typeface="Arial"/>
                <a:sym typeface="Arial"/>
              </a:rPr>
              <a:t> </a:t>
            </a:r>
            <a:endParaRPr sz="2400">
              <a:latin typeface="Arial"/>
              <a:ea typeface="Arial"/>
              <a:cs typeface="Arial"/>
              <a:sym typeface="Arial"/>
            </a:endParaRPr>
          </a:p>
          <a:p>
            <a:pPr marL="457200" lvl="0" indent="0" algn="l" rtl="0">
              <a:lnSpc>
                <a:spcPct val="115000"/>
              </a:lnSpc>
              <a:spcBef>
                <a:spcPts val="0"/>
              </a:spcBef>
              <a:spcAft>
                <a:spcPts val="0"/>
              </a:spcAft>
              <a:buSzPts val="1100"/>
              <a:buNone/>
            </a:pPr>
            <a:r>
              <a:rPr lang="en-US" sz="2400">
                <a:latin typeface="Arial"/>
                <a:ea typeface="Arial"/>
                <a:cs typeface="Arial"/>
                <a:sym typeface="Arial"/>
              </a:rPr>
              <a:t>Ruby Mendenhall (Sociology / African American Studies)</a:t>
            </a:r>
            <a:endParaRPr sz="2400">
              <a:latin typeface="Arial"/>
              <a:ea typeface="Arial"/>
              <a:cs typeface="Arial"/>
              <a:sym typeface="Arial"/>
            </a:endParaRPr>
          </a:p>
          <a:p>
            <a:pPr marL="457200" lvl="0" indent="0" algn="l" rtl="0">
              <a:lnSpc>
                <a:spcPct val="115000"/>
              </a:lnSpc>
              <a:spcBef>
                <a:spcPts val="0"/>
              </a:spcBef>
              <a:spcAft>
                <a:spcPts val="0"/>
              </a:spcAft>
              <a:buSzPts val="1100"/>
              <a:buNone/>
            </a:pPr>
            <a:r>
              <a:rPr lang="en-US" sz="2400" b="1">
                <a:latin typeface="Arial"/>
                <a:ea typeface="Arial"/>
                <a:cs typeface="Arial"/>
                <a:sym typeface="Arial"/>
              </a:rPr>
              <a:t>Dan Tracy</a:t>
            </a:r>
            <a:r>
              <a:rPr lang="en-US" sz="2400">
                <a:latin typeface="Arial"/>
                <a:ea typeface="Arial"/>
                <a:cs typeface="Arial"/>
                <a:sym typeface="Arial"/>
              </a:rPr>
              <a:t> </a:t>
            </a:r>
            <a:endParaRPr sz="2400">
              <a:latin typeface="Arial"/>
              <a:ea typeface="Arial"/>
              <a:cs typeface="Arial"/>
              <a:sym typeface="Arial"/>
            </a:endParaRPr>
          </a:p>
          <a:p>
            <a:pPr marL="457200" lvl="0" indent="0" algn="l" rtl="0">
              <a:lnSpc>
                <a:spcPct val="115000"/>
              </a:lnSpc>
              <a:spcBef>
                <a:spcPts val="0"/>
              </a:spcBef>
              <a:spcAft>
                <a:spcPts val="0"/>
              </a:spcAft>
              <a:buSzPts val="1100"/>
              <a:buNone/>
            </a:pPr>
            <a:r>
              <a:rPr lang="en-US" sz="2400">
                <a:latin typeface="Arial"/>
                <a:ea typeface="Arial"/>
                <a:cs typeface="Arial"/>
                <a:sym typeface="Arial"/>
              </a:rPr>
              <a:t>Ted Underwood (English / iSchool)</a:t>
            </a:r>
            <a:endParaRPr sz="2400">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r>
              <a:rPr lang="en-US" sz="2400">
                <a:latin typeface="Arial"/>
                <a:ea typeface="Arial"/>
                <a:cs typeface="Arial"/>
                <a:sym typeface="Arial"/>
              </a:rPr>
              <a:t>Cheng Xiang Zhai (Computer Science / IGB)</a:t>
            </a:r>
            <a:endParaRPr sz="2400">
              <a:latin typeface="Arial"/>
              <a:ea typeface="Arial"/>
              <a:cs typeface="Arial"/>
              <a:sym typeface="Arial"/>
            </a:endParaRPr>
          </a:p>
          <a:p>
            <a:pPr marL="0" lvl="0" indent="0" algn="l" rtl="0">
              <a:lnSpc>
                <a:spcPct val="100000"/>
              </a:lnSpc>
              <a:spcBef>
                <a:spcPts val="0"/>
              </a:spcBef>
              <a:spcAft>
                <a:spcPts val="0"/>
              </a:spcAft>
              <a:buSzPts val="4800"/>
              <a:buNone/>
            </a:pPr>
            <a:endParaRPr sz="2400" b="1">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415600" y="279400"/>
            <a:ext cx="11588100" cy="9759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4800"/>
              <a:buFont typeface="Arial"/>
              <a:buNone/>
            </a:pPr>
            <a:r>
              <a:rPr lang="en-US" sz="5500"/>
              <a:t>HTRC Research Support Services</a:t>
            </a:r>
            <a:endParaRPr sz="5500"/>
          </a:p>
        </p:txBody>
      </p:sp>
      <p:sp>
        <p:nvSpPr>
          <p:cNvPr id="110" name="Google Shape;110;p22"/>
          <p:cNvSpPr txBox="1">
            <a:spLocks noGrp="1"/>
          </p:cNvSpPr>
          <p:nvPr>
            <p:ph type="body" idx="1"/>
          </p:nvPr>
        </p:nvSpPr>
        <p:spPr>
          <a:xfrm>
            <a:off x="415600" y="1804025"/>
            <a:ext cx="9477300" cy="41841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1400"/>
              <a:buNone/>
            </a:pPr>
            <a:r>
              <a:rPr lang="en-US" sz="3600">
                <a:solidFill>
                  <a:schemeClr val="dk1"/>
                </a:solidFill>
                <a:latin typeface="Georgia"/>
                <a:ea typeface="Georgia"/>
                <a:cs typeface="Georgia"/>
                <a:sym typeface="Georgia"/>
              </a:rPr>
              <a:t>Mission:</a:t>
            </a:r>
            <a:endParaRPr/>
          </a:p>
          <a:p>
            <a:pPr marL="514350" marR="0" lvl="0" indent="-323849" algn="l" rtl="0">
              <a:lnSpc>
                <a:spcPct val="100000"/>
              </a:lnSpc>
              <a:spcBef>
                <a:spcPts val="0"/>
              </a:spcBef>
              <a:spcAft>
                <a:spcPts val="0"/>
              </a:spcAft>
              <a:buSzPts val="2400"/>
              <a:buChar char="●"/>
            </a:pPr>
            <a:r>
              <a:rPr lang="en-US" sz="2400"/>
              <a:t>Support and advance </a:t>
            </a:r>
            <a:r>
              <a:rPr lang="en-US" sz="2400" b="1"/>
              <a:t>non-consumptive research access</a:t>
            </a:r>
            <a:r>
              <a:rPr lang="en-US" sz="2400"/>
              <a:t> to the HathiTrust Digital Library and promote innovative uses of the collection to support new scholarship and deeper understanding of the cultural record.</a:t>
            </a:r>
            <a:endParaRPr sz="2400"/>
          </a:p>
          <a:p>
            <a:pPr marL="514350" marR="0" lvl="0" indent="-323849" algn="l" rtl="0">
              <a:lnSpc>
                <a:spcPct val="100000"/>
              </a:lnSpc>
              <a:spcBef>
                <a:spcPts val="0"/>
              </a:spcBef>
              <a:spcAft>
                <a:spcPts val="0"/>
              </a:spcAft>
              <a:buSzPts val="2400"/>
              <a:buChar char="●"/>
            </a:pPr>
            <a:r>
              <a:rPr lang="en-US" sz="2400"/>
              <a:t>Improve the productivity of the HTRC user community through successful, </a:t>
            </a:r>
            <a:r>
              <a:rPr lang="en-US" sz="2400" b="1"/>
              <a:t>meaningful collaborations</a:t>
            </a:r>
            <a:r>
              <a:rPr lang="en-US" sz="2400"/>
              <a:t>, including formal programs such as Advanced Collaborative Support, as well as on-demand services for workset creation for use by HT and affiliated researchers.</a:t>
            </a:r>
            <a:endParaRPr sz="2400"/>
          </a:p>
          <a:p>
            <a:pPr marL="514350" marR="0" lvl="0" indent="-323849" algn="l" rtl="0">
              <a:lnSpc>
                <a:spcPct val="100000"/>
              </a:lnSpc>
              <a:spcBef>
                <a:spcPts val="0"/>
              </a:spcBef>
              <a:spcAft>
                <a:spcPts val="0"/>
              </a:spcAft>
              <a:buSzPts val="2400"/>
              <a:buChar char="●"/>
            </a:pPr>
            <a:r>
              <a:rPr lang="en-US" sz="2400"/>
              <a:t>Steer the </a:t>
            </a:r>
            <a:r>
              <a:rPr lang="en-US" sz="2400" b="1"/>
              <a:t>evolution of HTRC tools and services</a:t>
            </a:r>
            <a:r>
              <a:rPr lang="en-US" sz="2400"/>
              <a:t> to improve the effectiveness of the HTRC cyberinfrastructure, based on community feedback.</a:t>
            </a:r>
            <a:endParaRPr sz="2400"/>
          </a:p>
          <a:p>
            <a:pPr marL="514350" marR="0" lvl="0" indent="-323849" algn="l" rtl="0">
              <a:lnSpc>
                <a:spcPct val="100000"/>
              </a:lnSpc>
              <a:spcBef>
                <a:spcPts val="0"/>
              </a:spcBef>
              <a:spcAft>
                <a:spcPts val="0"/>
              </a:spcAft>
              <a:buSzPts val="2400"/>
              <a:buChar char="●"/>
            </a:pPr>
            <a:r>
              <a:rPr lang="en-US" sz="2400"/>
              <a:t>Coordinate work on projects undertaken by HathiTrust staff or working groups, with a goal of </a:t>
            </a:r>
            <a:r>
              <a:rPr lang="en-US" sz="2400" b="1"/>
              <a:t>improving HT services</a:t>
            </a:r>
            <a:r>
              <a:rPr lang="en-US" sz="2400"/>
              <a:t>.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15700" y="293050"/>
            <a:ext cx="8702700" cy="6537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a:t>Research Support Services Personnel (1 of 3)</a:t>
            </a:r>
            <a:endParaRPr/>
          </a:p>
        </p:txBody>
      </p:sp>
      <p:sp>
        <p:nvSpPr>
          <p:cNvPr id="116" name="Google Shape;116;p23"/>
          <p:cNvSpPr txBox="1">
            <a:spLocks noGrp="1"/>
          </p:cNvSpPr>
          <p:nvPr>
            <p:ph type="body" idx="1"/>
          </p:nvPr>
        </p:nvSpPr>
        <p:spPr>
          <a:xfrm>
            <a:off x="1877960" y="1020775"/>
            <a:ext cx="4749000" cy="1107900"/>
          </a:xfrm>
          <a:prstGeom prst="rect">
            <a:avLst/>
          </a:prstGeom>
          <a:noFill/>
          <a:ln>
            <a:noFill/>
          </a:ln>
        </p:spPr>
        <p:txBody>
          <a:bodyPr spcFirstLastPara="1" wrap="square" lIns="91425" tIns="91425" rIns="91425" bIns="91425" anchor="ctr" anchorCtr="0">
            <a:noAutofit/>
          </a:bodyPr>
          <a:lstStyle/>
          <a:p>
            <a:pPr marL="186262" lvl="0" indent="0" algn="l" rtl="0">
              <a:lnSpc>
                <a:spcPct val="100000"/>
              </a:lnSpc>
              <a:spcBef>
                <a:spcPts val="0"/>
              </a:spcBef>
              <a:spcAft>
                <a:spcPts val="0"/>
              </a:spcAft>
              <a:buSzPts val="1400"/>
              <a:buNone/>
            </a:pPr>
            <a:r>
              <a:rPr lang="en-US" b="1"/>
              <a:t>J. Stephen Downie</a:t>
            </a:r>
            <a:r>
              <a:rPr lang="en-US"/>
              <a:t>, Co-Director, HTRC</a:t>
            </a:r>
            <a:endParaRPr/>
          </a:p>
          <a:p>
            <a:pPr marL="514350" marR="0" lvl="0" indent="-290004" algn="l" rtl="0">
              <a:lnSpc>
                <a:spcPct val="100000"/>
              </a:lnSpc>
              <a:spcBef>
                <a:spcPts val="0"/>
              </a:spcBef>
              <a:spcAft>
                <a:spcPts val="0"/>
              </a:spcAft>
              <a:buSzPts val="1867"/>
              <a:buChar char="●"/>
            </a:pPr>
            <a:r>
              <a:rPr lang="en-US"/>
              <a:t>Set the research agenda of RSS</a:t>
            </a:r>
            <a:endParaRPr/>
          </a:p>
          <a:p>
            <a:pPr marL="514350" marR="0" lvl="0" indent="-290004" algn="l" rtl="0">
              <a:lnSpc>
                <a:spcPct val="100000"/>
              </a:lnSpc>
              <a:spcBef>
                <a:spcPts val="0"/>
              </a:spcBef>
              <a:spcAft>
                <a:spcPts val="0"/>
              </a:spcAft>
              <a:buSzPts val="1867"/>
              <a:buChar char="●"/>
            </a:pPr>
            <a:r>
              <a:rPr lang="en-US"/>
              <a:t>Lead RSS and manage staff</a:t>
            </a:r>
            <a:endParaRPr/>
          </a:p>
        </p:txBody>
      </p:sp>
      <p:sp>
        <p:nvSpPr>
          <p:cNvPr id="117" name="Google Shape;117;p23"/>
          <p:cNvSpPr txBox="1"/>
          <p:nvPr/>
        </p:nvSpPr>
        <p:spPr>
          <a:xfrm>
            <a:off x="1877959" y="2263979"/>
            <a:ext cx="7777200" cy="1314600"/>
          </a:xfrm>
          <a:prstGeom prst="rect">
            <a:avLst/>
          </a:prstGeom>
          <a:noFill/>
          <a:ln>
            <a:noFill/>
          </a:ln>
        </p:spPr>
        <p:txBody>
          <a:bodyPr spcFirstLastPara="1" wrap="square" lIns="91425" tIns="91425" rIns="91425" bIns="91425" anchor="ctr" anchorCtr="0">
            <a:noAutofit/>
          </a:bodyPr>
          <a:lstStyle/>
          <a:p>
            <a:pPr marL="186262" marR="0" lvl="0" indent="0" algn="l" rtl="0">
              <a:lnSpc>
                <a:spcPct val="100000"/>
              </a:lnSpc>
              <a:spcBef>
                <a:spcPts val="0"/>
              </a:spcBef>
              <a:spcAft>
                <a:spcPts val="0"/>
              </a:spcAft>
              <a:buClr>
                <a:srgbClr val="000000"/>
              </a:buClr>
              <a:buSzPts val="1400"/>
              <a:buFont typeface="Arial"/>
              <a:buNone/>
            </a:pPr>
            <a:r>
              <a:rPr lang="en-US" sz="1867" b="1" i="0" u="none" strike="noStrike" cap="none">
                <a:solidFill>
                  <a:schemeClr val="dk1"/>
                </a:solidFill>
              </a:rPr>
              <a:t>Glen Worthey</a:t>
            </a:r>
            <a:r>
              <a:rPr lang="en-US" sz="1867" b="0" i="0" u="none" strike="noStrike" cap="none">
                <a:solidFill>
                  <a:schemeClr val="dk1"/>
                </a:solidFill>
                <a:latin typeface="Arial"/>
                <a:ea typeface="Arial"/>
                <a:cs typeface="Arial"/>
                <a:sym typeface="Arial"/>
              </a:rPr>
              <a:t>, </a:t>
            </a:r>
            <a:r>
              <a:rPr lang="en-US" sz="1867" b="0" i="0" u="none" strike="noStrike" cap="none">
                <a:solidFill>
                  <a:srgbClr val="000000"/>
                </a:solidFill>
                <a:latin typeface="Arial"/>
                <a:ea typeface="Arial"/>
                <a:cs typeface="Arial"/>
                <a:sym typeface="Arial"/>
              </a:rPr>
              <a:t>Associate Director, RSS</a:t>
            </a:r>
            <a:endParaRPr sz="1800"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With Downie, manage RSS day-to-day operations</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Lead design and management of new HTRC services and tools, across units</a:t>
            </a:r>
            <a:endParaRPr sz="1867" b="0" i="0" u="none" strike="noStrike" cap="none">
              <a:solidFill>
                <a:schemeClr val="dk1"/>
              </a:solidFill>
              <a:latin typeface="Arial"/>
              <a:ea typeface="Arial"/>
              <a:cs typeface="Arial"/>
              <a:sym typeface="Arial"/>
            </a:endParaRPr>
          </a:p>
        </p:txBody>
      </p:sp>
      <p:sp>
        <p:nvSpPr>
          <p:cNvPr id="118" name="Google Shape;118;p23"/>
          <p:cNvSpPr txBox="1"/>
          <p:nvPr/>
        </p:nvSpPr>
        <p:spPr>
          <a:xfrm>
            <a:off x="1877959" y="3713907"/>
            <a:ext cx="7240500" cy="1449900"/>
          </a:xfrm>
          <a:prstGeom prst="rect">
            <a:avLst/>
          </a:prstGeom>
          <a:noFill/>
          <a:ln>
            <a:noFill/>
          </a:ln>
        </p:spPr>
        <p:txBody>
          <a:bodyPr spcFirstLastPara="1" wrap="square" lIns="91425" tIns="91425" rIns="91425" bIns="91425" anchor="ctr" anchorCtr="0">
            <a:noAutofit/>
          </a:bodyPr>
          <a:lstStyle/>
          <a:p>
            <a:pPr marL="186262" marR="0" lvl="0" indent="0" algn="l" rtl="0">
              <a:lnSpc>
                <a:spcPct val="100000"/>
              </a:lnSpc>
              <a:spcBef>
                <a:spcPts val="0"/>
              </a:spcBef>
              <a:spcAft>
                <a:spcPts val="0"/>
              </a:spcAft>
              <a:buClr>
                <a:srgbClr val="000000"/>
              </a:buClr>
              <a:buSzPts val="1400"/>
              <a:buFont typeface="Arial"/>
              <a:buNone/>
            </a:pPr>
            <a:r>
              <a:rPr lang="en-US" sz="1867" b="1" i="0" u="none" strike="noStrike" cap="none">
                <a:solidFill>
                  <a:srgbClr val="000000"/>
                </a:solidFill>
              </a:rPr>
              <a:t>Ryan Dubnicek</a:t>
            </a:r>
            <a:r>
              <a:rPr lang="en-US" sz="1867" b="0" i="0" u="none" strike="noStrike" cap="none">
                <a:solidFill>
                  <a:srgbClr val="000000"/>
                </a:solidFill>
                <a:latin typeface="Arial"/>
                <a:ea typeface="Arial"/>
                <a:cs typeface="Arial"/>
                <a:sym typeface="Arial"/>
              </a:rPr>
              <a:t>, Digital Human</a:t>
            </a:r>
            <a:r>
              <a:rPr lang="en-US" sz="1867" b="0" i="0" u="none" strike="noStrike" cap="none">
                <a:solidFill>
                  <a:schemeClr val="dk1"/>
                </a:solidFill>
                <a:latin typeface="Arial"/>
                <a:ea typeface="Arial"/>
                <a:cs typeface="Arial"/>
                <a:sym typeface="Arial"/>
              </a:rPr>
              <a:t>ities Specialist</a:t>
            </a:r>
            <a:endParaRPr sz="1800"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Project management, internal and external</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User support and outreach, workshop instruction</a:t>
            </a:r>
            <a:endParaRPr sz="1867" b="0" i="0" u="none" strike="noStrike" cap="none">
              <a:solidFill>
                <a:schemeClr val="dk1"/>
              </a:solidFill>
              <a:latin typeface="Arial"/>
              <a:ea typeface="Arial"/>
              <a:cs typeface="Arial"/>
              <a:sym typeface="Arial"/>
            </a:endParaRPr>
          </a:p>
        </p:txBody>
      </p:sp>
      <p:sp>
        <p:nvSpPr>
          <p:cNvPr id="119" name="Google Shape;119;p23"/>
          <p:cNvSpPr txBox="1"/>
          <p:nvPr/>
        </p:nvSpPr>
        <p:spPr>
          <a:xfrm>
            <a:off x="1877960" y="5163837"/>
            <a:ext cx="7240500" cy="1314600"/>
          </a:xfrm>
          <a:prstGeom prst="rect">
            <a:avLst/>
          </a:prstGeom>
          <a:noFill/>
          <a:ln>
            <a:noFill/>
          </a:ln>
        </p:spPr>
        <p:txBody>
          <a:bodyPr spcFirstLastPara="1" wrap="square" lIns="91425" tIns="91425" rIns="91425" bIns="91425" anchor="ctr" anchorCtr="0">
            <a:noAutofit/>
          </a:bodyPr>
          <a:lstStyle/>
          <a:p>
            <a:pPr marL="186262" marR="0" lvl="0" indent="0" algn="l" rtl="0">
              <a:lnSpc>
                <a:spcPct val="100000"/>
              </a:lnSpc>
              <a:spcBef>
                <a:spcPts val="0"/>
              </a:spcBef>
              <a:spcAft>
                <a:spcPts val="0"/>
              </a:spcAft>
              <a:buClr>
                <a:srgbClr val="000000"/>
              </a:buClr>
              <a:buSzPts val="1400"/>
              <a:buFont typeface="Arial"/>
              <a:buNone/>
            </a:pPr>
            <a:r>
              <a:rPr lang="en-US" sz="1867" b="1" i="0" u="none" strike="noStrike" cap="none">
                <a:solidFill>
                  <a:srgbClr val="000000"/>
                </a:solidFill>
              </a:rPr>
              <a:t>Boris Capitanu</a:t>
            </a:r>
            <a:r>
              <a:rPr lang="en-US" sz="1867" b="0" i="0" u="none" strike="noStrike" cap="none">
                <a:solidFill>
                  <a:srgbClr val="000000"/>
                </a:solidFill>
                <a:latin typeface="Arial"/>
                <a:ea typeface="Arial"/>
                <a:cs typeface="Arial"/>
                <a:sym typeface="Arial"/>
              </a:rPr>
              <a:t>, Senior Research Developer</a:t>
            </a:r>
            <a:endParaRPr sz="1867" b="0" i="0" u="none" strike="noStrike" cap="none">
              <a:solidFill>
                <a:srgbClr val="000000"/>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Leads service and tool development and design</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Technical DH/CA project support</a:t>
            </a:r>
            <a:endParaRPr sz="1867" b="0" i="0" u="none" strike="noStrike" cap="none">
              <a:solidFill>
                <a:schemeClr val="dk1"/>
              </a:solidFill>
              <a:latin typeface="Arial"/>
              <a:ea typeface="Arial"/>
              <a:cs typeface="Arial"/>
              <a:sym typeface="Arial"/>
            </a:endParaRPr>
          </a:p>
        </p:txBody>
      </p:sp>
      <p:pic>
        <p:nvPicPr>
          <p:cNvPr id="120" name="Google Shape;120;p23"/>
          <p:cNvPicPr preferRelativeResize="0"/>
          <p:nvPr/>
        </p:nvPicPr>
        <p:blipFill rotWithShape="1">
          <a:blip r:embed="rId3">
            <a:alphaModFix/>
          </a:blip>
          <a:srcRect/>
          <a:stretch/>
        </p:blipFill>
        <p:spPr>
          <a:xfrm>
            <a:off x="697013" y="5249698"/>
            <a:ext cx="1143000" cy="1143000"/>
          </a:xfrm>
          <a:prstGeom prst="rect">
            <a:avLst/>
          </a:prstGeom>
          <a:noFill/>
          <a:ln>
            <a:noFill/>
          </a:ln>
        </p:spPr>
      </p:pic>
      <p:pic>
        <p:nvPicPr>
          <p:cNvPr id="121" name="Google Shape;121;p23"/>
          <p:cNvPicPr preferRelativeResize="0"/>
          <p:nvPr/>
        </p:nvPicPr>
        <p:blipFill rotWithShape="1">
          <a:blip r:embed="rId4">
            <a:alphaModFix/>
          </a:blip>
          <a:srcRect/>
          <a:stretch/>
        </p:blipFill>
        <p:spPr>
          <a:xfrm>
            <a:off x="705616" y="1030907"/>
            <a:ext cx="1135216" cy="1135216"/>
          </a:xfrm>
          <a:prstGeom prst="rect">
            <a:avLst/>
          </a:prstGeom>
          <a:noFill/>
          <a:ln>
            <a:noFill/>
          </a:ln>
        </p:spPr>
      </p:pic>
      <p:pic>
        <p:nvPicPr>
          <p:cNvPr id="122" name="Google Shape;122;p23"/>
          <p:cNvPicPr preferRelativeResize="0"/>
          <p:nvPr/>
        </p:nvPicPr>
        <p:blipFill rotWithShape="1">
          <a:blip r:embed="rId5">
            <a:alphaModFix/>
          </a:blip>
          <a:srcRect/>
          <a:stretch/>
        </p:blipFill>
        <p:spPr>
          <a:xfrm>
            <a:off x="697013" y="3799359"/>
            <a:ext cx="1143818" cy="1143818"/>
          </a:xfrm>
          <a:prstGeom prst="rect">
            <a:avLst/>
          </a:prstGeom>
          <a:noFill/>
          <a:ln>
            <a:noFill/>
          </a:ln>
        </p:spPr>
      </p:pic>
      <p:pic>
        <p:nvPicPr>
          <p:cNvPr id="123" name="Google Shape;123;p23"/>
          <p:cNvPicPr preferRelativeResize="0"/>
          <p:nvPr/>
        </p:nvPicPr>
        <p:blipFill rotWithShape="1">
          <a:blip r:embed="rId6">
            <a:alphaModFix/>
          </a:blip>
          <a:srcRect/>
          <a:stretch/>
        </p:blipFill>
        <p:spPr>
          <a:xfrm>
            <a:off x="697034" y="2416454"/>
            <a:ext cx="1143000" cy="1009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415600" y="279400"/>
            <a:ext cx="8702700" cy="6537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a:t>Research Support Services Personnel (2 of 3)</a:t>
            </a:r>
            <a:endParaRPr/>
          </a:p>
        </p:txBody>
      </p:sp>
      <p:sp>
        <p:nvSpPr>
          <p:cNvPr id="129" name="Google Shape;129;p24"/>
          <p:cNvSpPr txBox="1">
            <a:spLocks noGrp="1"/>
          </p:cNvSpPr>
          <p:nvPr>
            <p:ph type="body" idx="1"/>
          </p:nvPr>
        </p:nvSpPr>
        <p:spPr>
          <a:xfrm>
            <a:off x="2006375" y="933100"/>
            <a:ext cx="6821400" cy="9996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1400"/>
              <a:buNone/>
            </a:pPr>
            <a:r>
              <a:rPr lang="en-US" b="1"/>
              <a:t>David Bainbridge</a:t>
            </a:r>
            <a:r>
              <a:rPr lang="en-US"/>
              <a:t>, Developer (hourly)</a:t>
            </a:r>
            <a:endParaRPr/>
          </a:p>
          <a:p>
            <a:pPr marL="514350" marR="0" lvl="0" indent="-290004" algn="l" rtl="0">
              <a:lnSpc>
                <a:spcPct val="100000"/>
              </a:lnSpc>
              <a:spcBef>
                <a:spcPts val="0"/>
              </a:spcBef>
              <a:spcAft>
                <a:spcPts val="0"/>
              </a:spcAft>
              <a:buSzPts val="1867"/>
              <a:buChar char="●"/>
            </a:pPr>
            <a:r>
              <a:rPr lang="en-US"/>
              <a:t>Service and tool development, back-end and front-end</a:t>
            </a:r>
            <a:endParaRPr/>
          </a:p>
          <a:p>
            <a:pPr marL="514350" marR="0" lvl="0" indent="-290004" algn="l" rtl="0">
              <a:lnSpc>
                <a:spcPct val="100000"/>
              </a:lnSpc>
              <a:spcBef>
                <a:spcPts val="0"/>
              </a:spcBef>
              <a:spcAft>
                <a:spcPts val="0"/>
              </a:spcAft>
              <a:buSzPts val="1867"/>
              <a:buChar char="●"/>
            </a:pPr>
            <a:r>
              <a:rPr lang="en-US"/>
              <a:t>Data processing and management</a:t>
            </a:r>
            <a:endParaRPr/>
          </a:p>
        </p:txBody>
      </p:sp>
      <p:pic>
        <p:nvPicPr>
          <p:cNvPr id="130" name="Google Shape;130;p24"/>
          <p:cNvPicPr preferRelativeResize="0"/>
          <p:nvPr/>
        </p:nvPicPr>
        <p:blipFill rotWithShape="1">
          <a:blip r:embed="rId3">
            <a:alphaModFix/>
          </a:blip>
          <a:srcRect/>
          <a:stretch/>
        </p:blipFill>
        <p:spPr>
          <a:xfrm>
            <a:off x="709065" y="1038674"/>
            <a:ext cx="1133856" cy="1149178"/>
          </a:xfrm>
          <a:prstGeom prst="rect">
            <a:avLst/>
          </a:prstGeom>
          <a:noFill/>
          <a:ln>
            <a:noFill/>
          </a:ln>
        </p:spPr>
      </p:pic>
      <p:pic>
        <p:nvPicPr>
          <p:cNvPr id="131" name="Google Shape;131;p24"/>
          <p:cNvPicPr preferRelativeResize="0"/>
          <p:nvPr/>
        </p:nvPicPr>
        <p:blipFill rotWithShape="1">
          <a:blip r:embed="rId4">
            <a:alphaModFix/>
          </a:blip>
          <a:srcRect/>
          <a:stretch/>
        </p:blipFill>
        <p:spPr>
          <a:xfrm>
            <a:off x="699927" y="3985687"/>
            <a:ext cx="1143000" cy="1143000"/>
          </a:xfrm>
          <a:prstGeom prst="rect">
            <a:avLst/>
          </a:prstGeom>
          <a:noFill/>
          <a:ln>
            <a:noFill/>
          </a:ln>
        </p:spPr>
      </p:pic>
      <p:pic>
        <p:nvPicPr>
          <p:cNvPr id="132" name="Google Shape;132;p24"/>
          <p:cNvPicPr preferRelativeResize="0"/>
          <p:nvPr/>
        </p:nvPicPr>
        <p:blipFill rotWithShape="1">
          <a:blip r:embed="rId5">
            <a:alphaModFix/>
          </a:blip>
          <a:srcRect/>
          <a:stretch/>
        </p:blipFill>
        <p:spPr>
          <a:xfrm>
            <a:off x="699516" y="2514847"/>
            <a:ext cx="1143819" cy="1143819"/>
          </a:xfrm>
          <a:prstGeom prst="rect">
            <a:avLst/>
          </a:prstGeom>
          <a:noFill/>
          <a:ln>
            <a:noFill/>
          </a:ln>
        </p:spPr>
      </p:pic>
      <p:sp>
        <p:nvSpPr>
          <p:cNvPr id="133" name="Google Shape;133;p24"/>
          <p:cNvSpPr txBox="1"/>
          <p:nvPr/>
        </p:nvSpPr>
        <p:spPr>
          <a:xfrm>
            <a:off x="2006385" y="2464572"/>
            <a:ext cx="6821400" cy="124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867" b="1" i="0" u="none" strike="noStrike" cap="none">
                <a:solidFill>
                  <a:srgbClr val="000000"/>
                </a:solidFill>
              </a:rPr>
              <a:t>Deren Kudeki</a:t>
            </a:r>
            <a:r>
              <a:rPr lang="en-US" sz="1867" b="0" i="0" u="none" strike="noStrike" cap="none">
                <a:solidFill>
                  <a:srgbClr val="000000"/>
                </a:solidFill>
                <a:latin typeface="Arial"/>
                <a:ea typeface="Arial"/>
                <a:cs typeface="Arial"/>
                <a:sym typeface="Arial"/>
              </a:rPr>
              <a:t>, Visiting Research </a:t>
            </a:r>
            <a:r>
              <a:rPr lang="en-US" sz="1867" b="0" i="0" u="none" strike="noStrike" cap="none">
                <a:solidFill>
                  <a:schemeClr val="dk1"/>
                </a:solidFill>
                <a:latin typeface="Arial"/>
                <a:ea typeface="Arial"/>
                <a:cs typeface="Arial"/>
                <a:sym typeface="Arial"/>
              </a:rPr>
              <a:t>Programmer</a:t>
            </a:r>
            <a:endParaRPr sz="1867" b="0" i="1" u="none" strike="noStrike" cap="none">
              <a:solidFill>
                <a:srgbClr val="000000"/>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Service and tool development (full stack)</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Data processing and management</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Metadata and linked data processing and implementation</a:t>
            </a:r>
            <a:endParaRPr sz="1867" b="0" i="0" u="none" strike="noStrike" cap="none">
              <a:solidFill>
                <a:schemeClr val="dk1"/>
              </a:solidFill>
              <a:latin typeface="Arial"/>
              <a:ea typeface="Arial"/>
              <a:cs typeface="Arial"/>
              <a:sym typeface="Arial"/>
            </a:endParaRPr>
          </a:p>
        </p:txBody>
      </p:sp>
      <p:sp>
        <p:nvSpPr>
          <p:cNvPr id="134" name="Google Shape;134;p24"/>
          <p:cNvSpPr txBox="1"/>
          <p:nvPr/>
        </p:nvSpPr>
        <p:spPr>
          <a:xfrm>
            <a:off x="1999775" y="3985675"/>
            <a:ext cx="6834600" cy="914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67"/>
              <a:buFont typeface="Arial"/>
              <a:buNone/>
            </a:pPr>
            <a:r>
              <a:rPr lang="en-US" sz="1867" b="1" i="0" u="none" strike="noStrike" cap="none">
                <a:solidFill>
                  <a:schemeClr val="dk1"/>
                </a:solidFill>
              </a:rPr>
              <a:t>Jacob Jett</a:t>
            </a:r>
            <a:r>
              <a:rPr lang="en-US" sz="1867" b="0" i="0" u="none" strike="noStrike" cap="none">
                <a:solidFill>
                  <a:schemeClr val="dk1"/>
                </a:solidFill>
                <a:latin typeface="Arial"/>
                <a:ea typeface="Arial"/>
                <a:cs typeface="Arial"/>
                <a:sym typeface="Arial"/>
              </a:rPr>
              <a:t>, Post-Doctoral Research Associate</a:t>
            </a:r>
            <a:endParaRPr sz="1800"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Metadata ontology and schema design, linked data design</a:t>
            </a:r>
            <a:endParaRPr sz="1800" b="0" i="0" u="none" strike="noStrike" cap="none">
              <a:solidFill>
                <a:schemeClr val="dk1"/>
              </a:solidFill>
              <a:latin typeface="Arial"/>
              <a:ea typeface="Arial"/>
              <a:cs typeface="Arial"/>
              <a:sym typeface="Arial"/>
            </a:endParaRPr>
          </a:p>
        </p:txBody>
      </p:sp>
      <p:sp>
        <p:nvSpPr>
          <p:cNvPr id="135" name="Google Shape;135;p24"/>
          <p:cNvSpPr txBox="1"/>
          <p:nvPr/>
        </p:nvSpPr>
        <p:spPr>
          <a:xfrm>
            <a:off x="1999575" y="5455675"/>
            <a:ext cx="6834600" cy="1085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67"/>
              <a:buFont typeface="Arial"/>
              <a:buNone/>
            </a:pPr>
            <a:r>
              <a:rPr lang="en-US" sz="1867" b="1" i="0" u="none" strike="noStrike" cap="none">
                <a:solidFill>
                  <a:schemeClr val="dk1"/>
                </a:solidFill>
              </a:rPr>
              <a:t>Timothy Cole</a:t>
            </a:r>
            <a:r>
              <a:rPr lang="en-US" sz="1867" b="0" i="0" u="none" strike="noStrike" cap="none">
                <a:solidFill>
                  <a:schemeClr val="dk1"/>
                </a:solidFill>
                <a:latin typeface="Arial"/>
                <a:ea typeface="Arial"/>
                <a:cs typeface="Arial"/>
                <a:sym typeface="Arial"/>
              </a:rPr>
              <a:t>, Professor, University Library</a:t>
            </a:r>
            <a:endParaRPr sz="1800"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Information retrieval consultation</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Linked data services consultation and design</a:t>
            </a:r>
            <a:endParaRPr sz="1867" b="0" i="0" u="none" strike="noStrike" cap="none">
              <a:solidFill>
                <a:schemeClr val="dk1"/>
              </a:solidFill>
              <a:latin typeface="Arial"/>
              <a:ea typeface="Arial"/>
              <a:cs typeface="Arial"/>
              <a:sym typeface="Arial"/>
            </a:endParaRPr>
          </a:p>
        </p:txBody>
      </p:sp>
      <p:pic>
        <p:nvPicPr>
          <p:cNvPr id="136" name="Google Shape;136;p24"/>
          <p:cNvPicPr preferRelativeResize="0"/>
          <p:nvPr/>
        </p:nvPicPr>
        <p:blipFill rotWithShape="1">
          <a:blip r:embed="rId6">
            <a:alphaModFix/>
          </a:blip>
          <a:srcRect/>
          <a:stretch/>
        </p:blipFill>
        <p:spPr>
          <a:xfrm>
            <a:off x="699925" y="5455675"/>
            <a:ext cx="1143001" cy="1143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415600" y="279400"/>
            <a:ext cx="8702800" cy="653651"/>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a:t>Research Support Services Personnel (3 of 3)</a:t>
            </a:r>
            <a:endParaRPr/>
          </a:p>
        </p:txBody>
      </p:sp>
      <p:sp>
        <p:nvSpPr>
          <p:cNvPr id="142" name="Google Shape;142;p25"/>
          <p:cNvSpPr txBox="1"/>
          <p:nvPr/>
        </p:nvSpPr>
        <p:spPr>
          <a:xfrm>
            <a:off x="713232" y="933050"/>
            <a:ext cx="11022900" cy="4042200"/>
          </a:xfrm>
          <a:prstGeom prst="rect">
            <a:avLst/>
          </a:prstGeom>
          <a:noFill/>
          <a:ln>
            <a:noFill/>
          </a:ln>
        </p:spPr>
        <p:txBody>
          <a:bodyPr spcFirstLastPara="1" wrap="square" lIns="0" tIns="0" rIns="0" bIns="91425" anchor="t" anchorCtr="0">
            <a:noAutofit/>
          </a:bodyPr>
          <a:lstStyle/>
          <a:p>
            <a:pPr marL="0" marR="0" lvl="0" indent="0" algn="l" rtl="0">
              <a:lnSpc>
                <a:spcPct val="10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67"/>
              <a:buFont typeface="Arial"/>
              <a:buNone/>
            </a:pPr>
            <a:r>
              <a:rPr lang="en-US" sz="1867" b="1" i="1" u="none" strike="noStrike" cap="none">
                <a:solidFill>
                  <a:schemeClr val="dk1"/>
                </a:solidFill>
                <a:latin typeface="Arial"/>
                <a:ea typeface="Arial"/>
                <a:cs typeface="Arial"/>
                <a:sym typeface="Arial"/>
              </a:rPr>
              <a:t>Research Assistants:</a:t>
            </a:r>
            <a:endParaRPr sz="1867"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67"/>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867" b="0" i="1" u="none" strike="noStrike" cap="none">
                <a:solidFill>
                  <a:schemeClr val="dk1"/>
                </a:solidFill>
                <a:latin typeface="Arial"/>
                <a:ea typeface="Arial"/>
                <a:cs typeface="Arial"/>
                <a:sym typeface="Arial"/>
              </a:rPr>
              <a:t>  Kaylen Dwyer	   Ruohua Han        Yuerong Hu	  Nikolaus Parulian  Jasmine Wong</a:t>
            </a:r>
            <a:endParaRPr sz="1800" b="0" i="0" u="none" strike="noStrike" cap="none">
              <a:solidFill>
                <a:schemeClr val="dk1"/>
              </a:solidFill>
              <a:latin typeface="Arial"/>
              <a:ea typeface="Arial"/>
              <a:cs typeface="Arial"/>
              <a:sym typeface="Arial"/>
            </a:endParaRPr>
          </a:p>
        </p:txBody>
      </p:sp>
      <p:pic>
        <p:nvPicPr>
          <p:cNvPr id="143" name="Google Shape;143;p25"/>
          <p:cNvPicPr preferRelativeResize="0"/>
          <p:nvPr/>
        </p:nvPicPr>
        <p:blipFill rotWithShape="1">
          <a:blip r:embed="rId3">
            <a:alphaModFix/>
          </a:blip>
          <a:srcRect/>
          <a:stretch/>
        </p:blipFill>
        <p:spPr>
          <a:xfrm>
            <a:off x="4604750" y="1369245"/>
            <a:ext cx="1278300" cy="1278300"/>
          </a:xfrm>
          <a:prstGeom prst="rect">
            <a:avLst/>
          </a:prstGeom>
          <a:noFill/>
          <a:ln>
            <a:noFill/>
          </a:ln>
        </p:spPr>
      </p:pic>
      <p:pic>
        <p:nvPicPr>
          <p:cNvPr id="144" name="Google Shape;144;p25"/>
          <p:cNvPicPr preferRelativeResize="0"/>
          <p:nvPr/>
        </p:nvPicPr>
        <p:blipFill rotWithShape="1">
          <a:blip r:embed="rId4">
            <a:alphaModFix/>
          </a:blip>
          <a:srcRect/>
          <a:stretch/>
        </p:blipFill>
        <p:spPr>
          <a:xfrm>
            <a:off x="994550" y="1368605"/>
            <a:ext cx="1278299" cy="1278300"/>
          </a:xfrm>
          <a:prstGeom prst="rect">
            <a:avLst/>
          </a:prstGeom>
          <a:noFill/>
          <a:ln>
            <a:noFill/>
          </a:ln>
        </p:spPr>
      </p:pic>
      <p:pic>
        <p:nvPicPr>
          <p:cNvPr id="145" name="Google Shape;145;p25"/>
          <p:cNvPicPr preferRelativeResize="0"/>
          <p:nvPr/>
        </p:nvPicPr>
        <p:blipFill rotWithShape="1">
          <a:blip r:embed="rId5">
            <a:alphaModFix/>
          </a:blip>
          <a:srcRect/>
          <a:stretch/>
        </p:blipFill>
        <p:spPr>
          <a:xfrm>
            <a:off x="8495173" y="1406942"/>
            <a:ext cx="1278299" cy="1239959"/>
          </a:xfrm>
          <a:prstGeom prst="rect">
            <a:avLst/>
          </a:prstGeom>
          <a:noFill/>
          <a:ln>
            <a:noFill/>
          </a:ln>
        </p:spPr>
      </p:pic>
      <p:pic>
        <p:nvPicPr>
          <p:cNvPr id="146" name="Google Shape;146;p25"/>
          <p:cNvPicPr preferRelativeResize="0"/>
          <p:nvPr/>
        </p:nvPicPr>
        <p:blipFill rotWithShape="1">
          <a:blip r:embed="rId6">
            <a:alphaModFix/>
          </a:blip>
          <a:srcRect/>
          <a:stretch/>
        </p:blipFill>
        <p:spPr>
          <a:xfrm>
            <a:off x="2799650" y="1368600"/>
            <a:ext cx="1278300" cy="1278300"/>
          </a:xfrm>
          <a:prstGeom prst="rect">
            <a:avLst/>
          </a:prstGeom>
          <a:noFill/>
          <a:ln>
            <a:noFill/>
          </a:ln>
        </p:spPr>
      </p:pic>
      <p:pic>
        <p:nvPicPr>
          <p:cNvPr id="147" name="Google Shape;147;p25"/>
          <p:cNvPicPr preferRelativeResize="0"/>
          <p:nvPr/>
        </p:nvPicPr>
        <p:blipFill rotWithShape="1">
          <a:blip r:embed="rId7">
            <a:alphaModFix/>
          </a:blip>
          <a:srcRect/>
          <a:stretch/>
        </p:blipFill>
        <p:spPr>
          <a:xfrm>
            <a:off x="6661895" y="1368600"/>
            <a:ext cx="1278300" cy="1278300"/>
          </a:xfrm>
          <a:prstGeom prst="rect">
            <a:avLst/>
          </a:prstGeom>
          <a:noFill/>
          <a:ln>
            <a:noFill/>
          </a:ln>
        </p:spPr>
      </p:pic>
      <p:sp>
        <p:nvSpPr>
          <p:cNvPr id="148" name="Google Shape;148;p25"/>
          <p:cNvSpPr txBox="1"/>
          <p:nvPr/>
        </p:nvSpPr>
        <p:spPr>
          <a:xfrm>
            <a:off x="626850" y="3242925"/>
            <a:ext cx="7618200" cy="2837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67"/>
              <a:buFont typeface="Arial"/>
              <a:buNone/>
            </a:pPr>
            <a:r>
              <a:rPr lang="en-US" sz="1867" b="0" i="0" u="none" strike="noStrike" cap="none">
                <a:solidFill>
                  <a:schemeClr val="dk1"/>
                </a:solidFill>
                <a:latin typeface="Arial"/>
                <a:ea typeface="Arial"/>
                <a:cs typeface="Arial"/>
                <a:sym typeface="Arial"/>
              </a:rPr>
              <a:t>These RAs are often assigned to other units (particularly OES)</a:t>
            </a: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67"/>
              <a:buFont typeface="Arial"/>
              <a:buNone/>
            </a:pPr>
            <a:endParaRPr sz="1867"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67"/>
              <a:buFont typeface="Arial"/>
              <a:buNone/>
            </a:pPr>
            <a:r>
              <a:rPr lang="en-US" sz="1867" b="0" i="0" u="none" strike="noStrike" cap="none">
                <a:solidFill>
                  <a:schemeClr val="dk1"/>
                </a:solidFill>
                <a:latin typeface="Arial"/>
                <a:ea typeface="Arial"/>
                <a:cs typeface="Arial"/>
                <a:sym typeface="Arial"/>
              </a:rPr>
              <a:t>Duties include:</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Software development and testing</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Documentation, development of support and instructional materials</a:t>
            </a:r>
            <a:endParaRPr sz="1867" b="0" i="0" u="none" strike="noStrike" cap="none">
              <a:solidFill>
                <a:schemeClr val="dk1"/>
              </a:solidFill>
              <a:latin typeface="Arial"/>
              <a:ea typeface="Arial"/>
              <a:cs typeface="Arial"/>
              <a:sym typeface="Arial"/>
            </a:endParaRPr>
          </a:p>
          <a:p>
            <a:pPr marL="514350" marR="0" lvl="0" indent="-290004" algn="l" rtl="0">
              <a:lnSpc>
                <a:spcPct val="100000"/>
              </a:lnSpc>
              <a:spcBef>
                <a:spcPts val="0"/>
              </a:spcBef>
              <a:spcAft>
                <a:spcPts val="0"/>
              </a:spcAft>
              <a:buClr>
                <a:schemeClr val="dk1"/>
              </a:buClr>
              <a:buSzPts val="1867"/>
              <a:buFont typeface="Arial"/>
              <a:buChar char="●"/>
            </a:pPr>
            <a:r>
              <a:rPr lang="en-US" sz="1867" b="0" i="0" u="none" strike="noStrike" cap="none">
                <a:solidFill>
                  <a:schemeClr val="dk1"/>
                </a:solidFill>
                <a:latin typeface="Arial"/>
                <a:ea typeface="Arial"/>
                <a:cs typeface="Arial"/>
                <a:sym typeface="Arial"/>
              </a:rPr>
              <a:t>Publication and logistical support</a:t>
            </a:r>
            <a:endParaRPr sz="1867" b="0" i="0" u="none" strike="noStrike" cap="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653675" y="600200"/>
            <a:ext cx="10288200" cy="545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SzPts val="4800"/>
              <a:buNone/>
            </a:pPr>
            <a:r>
              <a:rPr lang="en-US" sz="5500"/>
              <a:t>HTRC Activities &amp; Services</a:t>
            </a:r>
            <a:endParaRPr sz="5500"/>
          </a:p>
          <a:p>
            <a:pPr marL="0" lvl="0" indent="0" algn="l" rtl="0">
              <a:spcBef>
                <a:spcPts val="0"/>
              </a:spcBef>
              <a:spcAft>
                <a:spcPts val="0"/>
              </a:spcAft>
              <a:buSzPts val="4800"/>
              <a:buNone/>
            </a:pPr>
            <a:r>
              <a:rPr lang="en-US" sz="3600"/>
              <a:t>	(particularly at Illinois)</a:t>
            </a:r>
            <a:endParaRPr sz="3600"/>
          </a:p>
          <a:p>
            <a:pPr marL="0" lvl="0" indent="0" algn="l" rtl="0">
              <a:spcBef>
                <a:spcPts val="0"/>
              </a:spcBef>
              <a:spcAft>
                <a:spcPts val="0"/>
              </a:spcAft>
              <a:buSzPts val="4800"/>
              <a:buNone/>
            </a:pPr>
            <a:endParaRPr sz="3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653675" y="600200"/>
            <a:ext cx="10288200" cy="545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SzPts val="4800"/>
              <a:buNone/>
            </a:pPr>
            <a:r>
              <a:rPr lang="en-US" sz="5500"/>
              <a:t>HTRC Activities &amp; Services</a:t>
            </a:r>
            <a:endParaRPr sz="5500"/>
          </a:p>
          <a:p>
            <a:pPr marL="0" lvl="0" indent="0" algn="l" rtl="0">
              <a:spcBef>
                <a:spcPts val="0"/>
              </a:spcBef>
              <a:spcAft>
                <a:spcPts val="0"/>
              </a:spcAft>
              <a:buSzPts val="4800"/>
              <a:buNone/>
            </a:pPr>
            <a:r>
              <a:rPr lang="en-US" sz="3600"/>
              <a:t>	Keyword: </a:t>
            </a:r>
            <a:r>
              <a:rPr lang="en-US" sz="3600" b="1" i="1"/>
              <a:t>non-consumptive research</a:t>
            </a:r>
            <a:endParaRPr sz="3600" b="1" i="1"/>
          </a:p>
          <a:p>
            <a:pPr marL="0" lvl="0" indent="0" algn="l" rtl="0">
              <a:spcBef>
                <a:spcPts val="0"/>
              </a:spcBef>
              <a:spcAft>
                <a:spcPts val="0"/>
              </a:spcAft>
              <a:buSzPts val="4800"/>
              <a:buNone/>
            </a:pPr>
            <a:r>
              <a:rPr lang="en-US" sz="3600" b="1" i="1"/>
              <a:t>		</a:t>
            </a:r>
            <a:r>
              <a:rPr lang="en-US" sz="3600"/>
              <a:t>or, </a:t>
            </a:r>
            <a:r>
              <a:rPr lang="en-US" sz="3600" b="1" i="1"/>
              <a:t>non-expressive research</a:t>
            </a:r>
            <a:endParaRPr sz="3600" b="1" i="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8"/>
          <p:cNvPicPr preferRelativeResize="0"/>
          <p:nvPr/>
        </p:nvPicPr>
        <p:blipFill>
          <a:blip r:embed="rId3">
            <a:alphaModFix/>
          </a:blip>
          <a:stretch>
            <a:fillRect/>
          </a:stretch>
        </p:blipFill>
        <p:spPr>
          <a:xfrm>
            <a:off x="-318075" y="-264300"/>
            <a:ext cx="9899027" cy="75096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9"/>
          <p:cNvSpPr txBox="1">
            <a:spLocks noGrp="1"/>
          </p:cNvSpPr>
          <p:nvPr>
            <p:ph type="title"/>
          </p:nvPr>
        </p:nvSpPr>
        <p:spPr>
          <a:xfrm>
            <a:off x="415599" y="279400"/>
            <a:ext cx="10743900" cy="9759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sz="3600"/>
              <a:t>Extracted Features</a:t>
            </a:r>
            <a:endParaRPr sz="3600" i="1"/>
          </a:p>
        </p:txBody>
      </p:sp>
      <p:sp>
        <p:nvSpPr>
          <p:cNvPr id="169" name="Google Shape;169;p29"/>
          <p:cNvSpPr txBox="1"/>
          <p:nvPr/>
        </p:nvSpPr>
        <p:spPr>
          <a:xfrm>
            <a:off x="415600" y="1739300"/>
            <a:ext cx="9679500" cy="41196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2400"/>
              <a:t>Rich descriptive and statistical data…</a:t>
            </a:r>
            <a:endParaRPr sz="2400"/>
          </a:p>
          <a:p>
            <a:pPr marL="0" marR="0" lvl="0" indent="457200" algn="l" rtl="0">
              <a:lnSpc>
                <a:spcPct val="100000"/>
              </a:lnSpc>
              <a:spcBef>
                <a:spcPts val="0"/>
              </a:spcBef>
              <a:spcAft>
                <a:spcPts val="0"/>
              </a:spcAft>
              <a:buNone/>
            </a:pPr>
            <a:r>
              <a:rPr lang="en-US" sz="2400"/>
              <a:t>...from all 17.2 million volumes currently in the HT Digital Library...</a:t>
            </a:r>
            <a:endParaRPr sz="2400"/>
          </a:p>
          <a:p>
            <a:pPr marL="0" marR="0" lvl="0" indent="457200" algn="l" rtl="0">
              <a:lnSpc>
                <a:spcPct val="100000"/>
              </a:lnSpc>
              <a:spcBef>
                <a:spcPts val="0"/>
              </a:spcBef>
              <a:spcAft>
                <a:spcPts val="0"/>
              </a:spcAft>
              <a:buNone/>
            </a:pPr>
            <a:r>
              <a:rPr lang="en-US" sz="2400"/>
              <a:t>...including in-copyright volumes.</a:t>
            </a:r>
            <a:endParaRPr sz="2400"/>
          </a:p>
          <a:p>
            <a:pPr marL="0" marR="0" lvl="0" indent="0" algn="l" rtl="0">
              <a:lnSpc>
                <a:spcPct val="100000"/>
              </a:lnSpc>
              <a:spcBef>
                <a:spcPts val="0"/>
              </a:spcBef>
              <a:spcAft>
                <a:spcPts val="0"/>
              </a:spcAft>
              <a:buNone/>
            </a:pPr>
            <a:endParaRPr sz="2400"/>
          </a:p>
          <a:p>
            <a:pPr marL="0" marR="0" lvl="0" indent="0" algn="l" rtl="0">
              <a:lnSpc>
                <a:spcPct val="100000"/>
              </a:lnSpc>
              <a:spcBef>
                <a:spcPts val="0"/>
              </a:spcBef>
              <a:spcAft>
                <a:spcPts val="0"/>
              </a:spcAft>
              <a:buNone/>
            </a:pPr>
            <a:r>
              <a:rPr lang="en-US" sz="2400"/>
              <a:t>Volume-level metadata...</a:t>
            </a:r>
            <a:endParaRPr sz="2400"/>
          </a:p>
          <a:p>
            <a:pPr marL="0" marR="0" lvl="0" indent="0" algn="l" rtl="0">
              <a:lnSpc>
                <a:spcPct val="100000"/>
              </a:lnSpc>
              <a:spcBef>
                <a:spcPts val="0"/>
              </a:spcBef>
              <a:spcAft>
                <a:spcPts val="0"/>
              </a:spcAft>
              <a:buNone/>
            </a:pPr>
            <a:r>
              <a:rPr lang="en-US" sz="2400"/>
              <a:t>	...expressed as Linked Data.</a:t>
            </a:r>
            <a:endParaRPr sz="2400"/>
          </a:p>
          <a:p>
            <a:pPr marL="0" marR="0" lvl="0" indent="0" algn="l" rtl="0">
              <a:lnSpc>
                <a:spcPct val="100000"/>
              </a:lnSpc>
              <a:spcBef>
                <a:spcPts val="0"/>
              </a:spcBef>
              <a:spcAft>
                <a:spcPts val="0"/>
              </a:spcAft>
              <a:buNone/>
            </a:pPr>
            <a:endParaRPr sz="2400"/>
          </a:p>
          <a:p>
            <a:pPr marL="0" marR="0" lvl="0" indent="0" algn="l" rtl="0">
              <a:lnSpc>
                <a:spcPct val="100000"/>
              </a:lnSpc>
              <a:spcBef>
                <a:spcPts val="0"/>
              </a:spcBef>
              <a:spcAft>
                <a:spcPts val="0"/>
              </a:spcAft>
              <a:buNone/>
            </a:pPr>
            <a:r>
              <a:rPr lang="en-US" sz="2400"/>
              <a:t>Page-level statistical information </a:t>
            </a:r>
            <a:endParaRPr sz="2400"/>
          </a:p>
          <a:p>
            <a:pPr marL="0" marR="0" lvl="0" indent="457200" algn="l" rtl="0">
              <a:lnSpc>
                <a:spcPct val="100000"/>
              </a:lnSpc>
              <a:spcBef>
                <a:spcPts val="0"/>
              </a:spcBef>
              <a:spcAft>
                <a:spcPts val="0"/>
              </a:spcAft>
              <a:buNone/>
            </a:pPr>
            <a:r>
              <a:rPr lang="en-US" sz="2400"/>
              <a:t>word counts</a:t>
            </a:r>
            <a:endParaRPr sz="2400"/>
          </a:p>
          <a:p>
            <a:pPr marL="0" marR="0" lvl="0" indent="457200" algn="l" rtl="0">
              <a:lnSpc>
                <a:spcPct val="100000"/>
              </a:lnSpc>
              <a:spcBef>
                <a:spcPts val="0"/>
              </a:spcBef>
              <a:spcAft>
                <a:spcPts val="0"/>
              </a:spcAft>
              <a:buNone/>
            </a:pPr>
            <a:r>
              <a:rPr lang="en-US" sz="2400"/>
              <a:t>part-of-speech counts</a:t>
            </a:r>
            <a:endParaRPr sz="2400"/>
          </a:p>
          <a:p>
            <a:pPr marL="0" marR="0" lvl="0" indent="457200" algn="l" rtl="0">
              <a:lnSpc>
                <a:spcPct val="100000"/>
              </a:lnSpc>
              <a:spcBef>
                <a:spcPts val="0"/>
              </a:spcBef>
              <a:spcAft>
                <a:spcPts val="0"/>
              </a:spcAft>
              <a:buNone/>
            </a:pPr>
            <a:r>
              <a:rPr lang="en-US" sz="2400"/>
              <a:t>other useful fine-grained data</a:t>
            </a:r>
            <a:endParaRPr sz="2400"/>
          </a:p>
          <a:p>
            <a:pPr marL="0" marR="0" lvl="0" indent="0" algn="l" rtl="0">
              <a:lnSpc>
                <a:spcPct val="100000"/>
              </a:lnSpc>
              <a:spcBef>
                <a:spcPts val="0"/>
              </a:spcBef>
              <a:spcAft>
                <a:spcPts val="0"/>
              </a:spcAft>
              <a:buNone/>
            </a:pPr>
            <a:endParaRPr sz="2400"/>
          </a:p>
          <a:p>
            <a:pPr marL="0" marR="0" lvl="0" indent="0" algn="l" rtl="0">
              <a:lnSpc>
                <a:spcPct val="100000"/>
              </a:lnSpc>
              <a:spcBef>
                <a:spcPts val="0"/>
              </a:spcBef>
              <a:spcAft>
                <a:spcPts val="0"/>
              </a:spcAft>
              <a:buNone/>
            </a:pPr>
            <a:r>
              <a:rPr lang="en-US" sz="2400"/>
              <a:t>All of this is data </a:t>
            </a:r>
            <a:r>
              <a:rPr lang="en-US" sz="2400" b="1"/>
              <a:t>about</a:t>
            </a:r>
            <a:r>
              <a:rPr lang="en-US" sz="2400"/>
              <a:t> the book and its contents, rather than their </a:t>
            </a:r>
            <a:r>
              <a:rPr lang="en-US" sz="2400" b="1"/>
              <a:t>expression</a:t>
            </a:r>
            <a:endParaRPr sz="24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415599" y="279400"/>
            <a:ext cx="10743900" cy="9759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sz="3600"/>
              <a:t>Web-based text analysis algorithms</a:t>
            </a:r>
            <a:endParaRPr sz="3600" i="1"/>
          </a:p>
        </p:txBody>
      </p:sp>
      <p:sp>
        <p:nvSpPr>
          <p:cNvPr id="175" name="Google Shape;175;p30"/>
          <p:cNvSpPr txBox="1"/>
          <p:nvPr/>
        </p:nvSpPr>
        <p:spPr>
          <a:xfrm>
            <a:off x="415600" y="1255400"/>
            <a:ext cx="8702700" cy="4119600"/>
          </a:xfrm>
          <a:prstGeom prst="rect">
            <a:avLst/>
          </a:prstGeom>
          <a:noFill/>
          <a:ln>
            <a:noFill/>
          </a:ln>
        </p:spPr>
        <p:txBody>
          <a:bodyPr spcFirstLastPara="1" wrap="square" lIns="121900" tIns="121900" rIns="121900" bIns="121900" anchor="ctr" anchorCtr="0">
            <a:noAutofit/>
          </a:bodyPr>
          <a:lstStyle/>
          <a:p>
            <a:pPr marL="457200" marR="0" lvl="0" indent="-381000" algn="l" rtl="0">
              <a:lnSpc>
                <a:spcPct val="100000"/>
              </a:lnSpc>
              <a:spcBef>
                <a:spcPts val="0"/>
              </a:spcBef>
              <a:spcAft>
                <a:spcPts val="0"/>
              </a:spcAft>
              <a:buSzPts val="2400"/>
              <a:buChar char="●"/>
            </a:pPr>
            <a:r>
              <a:rPr lang="en-US" sz="2400"/>
              <a:t>Fairly rudimentary 1-gram viewer (like the Google n-gram viewer</a:t>
            </a:r>
            <a:endParaRPr sz="2400"/>
          </a:p>
          <a:p>
            <a:pPr marL="457200" marR="0" lvl="0" indent="-381000" algn="l" rtl="0">
              <a:lnSpc>
                <a:spcPct val="100000"/>
              </a:lnSpc>
              <a:spcBef>
                <a:spcPts val="0"/>
              </a:spcBef>
              <a:spcAft>
                <a:spcPts val="0"/>
              </a:spcAft>
              <a:buSzPts val="2400"/>
              <a:buChar char="●"/>
            </a:pPr>
            <a:r>
              <a:rPr lang="en-US" sz="2400"/>
              <a:t>Fairly rudimentary topic modeling</a:t>
            </a:r>
            <a:endParaRPr sz="2400"/>
          </a:p>
          <a:p>
            <a:pPr marL="457200" marR="0" lvl="0" indent="-381000" algn="l" rtl="0">
              <a:lnSpc>
                <a:spcPct val="100000"/>
              </a:lnSpc>
              <a:spcBef>
                <a:spcPts val="0"/>
              </a:spcBef>
              <a:spcAft>
                <a:spcPts val="0"/>
              </a:spcAft>
              <a:buSzPts val="2400"/>
              <a:buChar char="●"/>
            </a:pPr>
            <a:r>
              <a:rPr lang="en-US" sz="2400"/>
              <a:t>Named entity recognition</a:t>
            </a:r>
            <a:endParaRPr sz="2400"/>
          </a:p>
          <a:p>
            <a:pPr marL="457200" marR="0" lvl="0" indent="-381000" algn="l" rtl="0">
              <a:lnSpc>
                <a:spcPct val="100000"/>
              </a:lnSpc>
              <a:spcBef>
                <a:spcPts val="0"/>
              </a:spcBef>
              <a:spcAft>
                <a:spcPts val="0"/>
              </a:spcAft>
              <a:buSzPts val="2400"/>
              <a:buChar char="●"/>
            </a:pPr>
            <a:r>
              <a:rPr lang="en-US" sz="2400"/>
              <a:t>Token counts and very basic visualizations</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1"/>
          <p:cNvSpPr txBox="1">
            <a:spLocks noGrp="1"/>
          </p:cNvSpPr>
          <p:nvPr>
            <p:ph type="title"/>
          </p:nvPr>
        </p:nvSpPr>
        <p:spPr>
          <a:xfrm>
            <a:off x="415599" y="279400"/>
            <a:ext cx="10743900" cy="9759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sz="3600"/>
              <a:t>Data capsules</a:t>
            </a:r>
            <a:endParaRPr sz="3600" i="1"/>
          </a:p>
        </p:txBody>
      </p:sp>
      <p:sp>
        <p:nvSpPr>
          <p:cNvPr id="181" name="Google Shape;181;p31"/>
          <p:cNvSpPr txBox="1"/>
          <p:nvPr/>
        </p:nvSpPr>
        <p:spPr>
          <a:xfrm>
            <a:off x="415600" y="1255400"/>
            <a:ext cx="8702700" cy="41196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2400"/>
              <a:t>An isolated, controlled computing environment…</a:t>
            </a:r>
            <a:endParaRPr sz="2400"/>
          </a:p>
          <a:p>
            <a:pPr marL="0" marR="0" lvl="0" indent="0" algn="l" rtl="0">
              <a:lnSpc>
                <a:spcPct val="100000"/>
              </a:lnSpc>
              <a:spcBef>
                <a:spcPts val="0"/>
              </a:spcBef>
              <a:spcAft>
                <a:spcPts val="0"/>
              </a:spcAft>
              <a:buNone/>
            </a:pPr>
            <a:r>
              <a:rPr lang="en-US" sz="2400"/>
              <a:t>	… dedicated to a single research project</a:t>
            </a:r>
            <a:endParaRPr sz="2400"/>
          </a:p>
          <a:p>
            <a:pPr marL="0" marR="0" lvl="0" indent="0" algn="l" rtl="0">
              <a:lnSpc>
                <a:spcPct val="100000"/>
              </a:lnSpc>
              <a:spcBef>
                <a:spcPts val="0"/>
              </a:spcBef>
              <a:spcAft>
                <a:spcPts val="0"/>
              </a:spcAft>
              <a:buNone/>
            </a:pPr>
            <a:r>
              <a:rPr lang="en-US" sz="2400"/>
              <a:t>	… with full access to content (including in-copyright)</a:t>
            </a:r>
            <a:endParaRPr sz="2400"/>
          </a:p>
          <a:p>
            <a:pPr marL="0" marR="0" lvl="0" indent="0" algn="l" rtl="0">
              <a:lnSpc>
                <a:spcPct val="100000"/>
              </a:lnSpc>
              <a:spcBef>
                <a:spcPts val="0"/>
              </a:spcBef>
              <a:spcAft>
                <a:spcPts val="0"/>
              </a:spcAft>
              <a:buNone/>
            </a:pPr>
            <a:r>
              <a:rPr lang="en-US" sz="2400"/>
              <a:t>	… with a full suite of software</a:t>
            </a:r>
            <a:endParaRPr sz="2400"/>
          </a:p>
          <a:p>
            <a:pPr marL="0" marR="0" lvl="0" indent="0" algn="l" rtl="0">
              <a:lnSpc>
                <a:spcPct val="100000"/>
              </a:lnSpc>
              <a:spcBef>
                <a:spcPts val="0"/>
              </a:spcBef>
              <a:spcAft>
                <a:spcPts val="0"/>
              </a:spcAft>
              <a:buNone/>
            </a:pPr>
            <a:r>
              <a:rPr lang="en-US" sz="2400"/>
              <a:t>	… and the ability to use one’s own software</a:t>
            </a:r>
            <a:endParaRPr sz="2400"/>
          </a:p>
          <a:p>
            <a:pPr marL="0" marR="0" lvl="0" indent="0" algn="l" rtl="0">
              <a:lnSpc>
                <a:spcPct val="100000"/>
              </a:lnSpc>
              <a:spcBef>
                <a:spcPts val="0"/>
              </a:spcBef>
              <a:spcAft>
                <a:spcPts val="0"/>
              </a:spcAft>
              <a:buNone/>
            </a:pPr>
            <a:r>
              <a:rPr lang="en-US" sz="2400"/>
              <a:t>	… and tightly-controlled export protocols</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2"/>
          <p:cNvSpPr txBox="1">
            <a:spLocks noGrp="1"/>
          </p:cNvSpPr>
          <p:nvPr>
            <p:ph type="title"/>
          </p:nvPr>
        </p:nvSpPr>
        <p:spPr>
          <a:xfrm>
            <a:off x="415599" y="279400"/>
            <a:ext cx="10743900" cy="9759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2800"/>
              <a:buNone/>
            </a:pPr>
            <a:r>
              <a:rPr lang="en-US" sz="3600"/>
              <a:t>Advanced Collaborative Support</a:t>
            </a:r>
            <a:endParaRPr sz="3600" i="1"/>
          </a:p>
        </p:txBody>
      </p:sp>
      <p:sp>
        <p:nvSpPr>
          <p:cNvPr id="187" name="Google Shape;187;p32"/>
          <p:cNvSpPr txBox="1"/>
          <p:nvPr/>
        </p:nvSpPr>
        <p:spPr>
          <a:xfrm>
            <a:off x="415600" y="1255400"/>
            <a:ext cx="8702700" cy="41196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None/>
            </a:pPr>
            <a:r>
              <a:rPr lang="en-US" sz="2400"/>
              <a:t>In-kind commitments of research support (project management, programming, analysis, etc.)...</a:t>
            </a:r>
            <a:endParaRPr sz="2400"/>
          </a:p>
          <a:p>
            <a:pPr marL="0" marR="0" lvl="0" indent="0" algn="l" rtl="0">
              <a:lnSpc>
                <a:spcPct val="100000"/>
              </a:lnSpc>
              <a:spcBef>
                <a:spcPts val="0"/>
              </a:spcBef>
              <a:spcAft>
                <a:spcPts val="0"/>
              </a:spcAft>
              <a:buNone/>
            </a:pPr>
            <a:endParaRPr sz="2400"/>
          </a:p>
          <a:p>
            <a:pPr marL="0" marR="0" lvl="0" indent="0" algn="l" rtl="0">
              <a:lnSpc>
                <a:spcPct val="100000"/>
              </a:lnSpc>
              <a:spcBef>
                <a:spcPts val="0"/>
              </a:spcBef>
              <a:spcAft>
                <a:spcPts val="0"/>
              </a:spcAft>
              <a:buNone/>
            </a:pPr>
            <a:r>
              <a:rPr lang="en-US" sz="2400"/>
              <a:t>	… made on a competitive basis</a:t>
            </a:r>
            <a:endParaRPr sz="2400"/>
          </a:p>
          <a:p>
            <a:pPr marL="0" marR="0" lvl="0" indent="0" algn="l" rtl="0">
              <a:lnSpc>
                <a:spcPct val="100000"/>
              </a:lnSpc>
              <a:spcBef>
                <a:spcPts val="0"/>
              </a:spcBef>
              <a:spcAft>
                <a:spcPts val="0"/>
              </a:spcAft>
              <a:buNone/>
            </a:pPr>
            <a:r>
              <a:rPr lang="en-US" sz="2400"/>
              <a:t>	… to researchers from any HathiTrust member institution</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a:spLocks noGrp="1"/>
          </p:cNvSpPr>
          <p:nvPr>
            <p:ph type="title"/>
          </p:nvPr>
        </p:nvSpPr>
        <p:spPr>
          <a:xfrm>
            <a:off x="173550" y="877875"/>
            <a:ext cx="11844900" cy="18849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5500"/>
              <a:t>Thanks, and let’s be in touch!</a:t>
            </a:r>
            <a:endParaRPr sz="5500"/>
          </a:p>
          <a:p>
            <a:pPr marL="0" marR="0" lvl="0" indent="0" algn="l" rtl="0">
              <a:lnSpc>
                <a:spcPct val="100000"/>
              </a:lnSpc>
              <a:spcBef>
                <a:spcPts val="0"/>
              </a:spcBef>
              <a:spcAft>
                <a:spcPts val="0"/>
              </a:spcAft>
              <a:buNone/>
            </a:pPr>
            <a:endParaRPr sz="5500"/>
          </a:p>
          <a:p>
            <a:pPr marL="0" marR="0" lvl="0" indent="0" algn="l" rtl="0">
              <a:lnSpc>
                <a:spcPct val="100000"/>
              </a:lnSpc>
              <a:spcBef>
                <a:spcPts val="0"/>
              </a:spcBef>
              <a:spcAft>
                <a:spcPts val="0"/>
              </a:spcAft>
              <a:buNone/>
            </a:pPr>
            <a:endParaRPr sz="3000"/>
          </a:p>
          <a:p>
            <a:pPr marL="0" marR="0" lvl="0" indent="457200" algn="l" rtl="0">
              <a:lnSpc>
                <a:spcPct val="100000"/>
              </a:lnSpc>
              <a:spcBef>
                <a:spcPts val="0"/>
              </a:spcBef>
              <a:spcAft>
                <a:spcPts val="0"/>
              </a:spcAft>
              <a:buNone/>
            </a:pPr>
            <a:r>
              <a:rPr lang="en-US" sz="3000"/>
              <a:t>Glen Worthey</a:t>
            </a:r>
            <a:endParaRPr sz="3000"/>
          </a:p>
          <a:p>
            <a:pPr marL="0" marR="0" lvl="0" indent="457200" algn="l" rtl="0">
              <a:lnSpc>
                <a:spcPct val="100000"/>
              </a:lnSpc>
              <a:spcBef>
                <a:spcPts val="0"/>
              </a:spcBef>
              <a:spcAft>
                <a:spcPts val="0"/>
              </a:spcAft>
              <a:buNone/>
            </a:pPr>
            <a:r>
              <a:rPr lang="en-US" sz="3000" u="sng">
                <a:solidFill>
                  <a:schemeClr val="hlink"/>
                </a:solidFill>
                <a:hlinkClick r:id="rId3"/>
              </a:rPr>
              <a:t>gworthey@illinois.edu</a:t>
            </a:r>
            <a:endParaRPr sz="3000"/>
          </a:p>
          <a:p>
            <a:pPr marL="0" marR="0" lvl="0" indent="457200" algn="l" rtl="0">
              <a:lnSpc>
                <a:spcPct val="100000"/>
              </a:lnSpc>
              <a:spcBef>
                <a:spcPts val="0"/>
              </a:spcBef>
              <a:spcAft>
                <a:spcPts val="0"/>
              </a:spcAft>
              <a:buNone/>
            </a:pPr>
            <a:r>
              <a:rPr lang="en-US" sz="3000"/>
              <a:t>@gworthey</a:t>
            </a:r>
            <a:endParaRPr sz="3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939</Words>
  <Application>Microsoft Macintosh PowerPoint</Application>
  <PresentationFormat>Widescreen</PresentationFormat>
  <Paragraphs>155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Georgia</vt:lpstr>
      <vt:lpstr>Lora</vt:lpstr>
      <vt:lpstr>Simple Light</vt:lpstr>
      <vt:lpstr>The HathiTrust Research Center:  What’s in it for the UIUC Library?  Glen Worthey Associate Director for Research Support Services</vt:lpstr>
      <vt:lpstr>A personal introduction</vt:lpstr>
      <vt:lpstr>HathiTrust  Overview  Formed in 2008 as a consortium of libraries Initially, a collaboration among the CIC (Big Ten) universities and the U. of California system … Illinois is a founding member (obviously) Currently, 160 member libraries worldwide  Mainly, but not exclusively, in anglophone countries Emergency Temporary Access Service (ETAS) response to COVID-19  </vt:lpstr>
      <vt:lpstr>HathiTrust Digital Library Overview  Currently digitized (as of April 2020): 17,371,577 total volumes 8,395,344 book titles 469,301 serial titles 6,080,051,950 pages 779 terabytes 206 miles 14,114 tons 6,723,757 volumes(~39% of total) in the public domain  </vt:lpstr>
      <vt:lpstr>HathiTrust Research Center Overview  Jointly established in 2012 by: Indiana University University of Illinois, Urbana-Champaign HathiTrust  … in order to “facilitate non-profit and educational uses of HathiTrust (HT) and its Digital Library by enabling computational analysis of public domain works and (on limited terms) in-copyright works from its collection,” and to “advance the areas of text data mining, non-consumptive research and data literacy, allowing scholars to fully utilize HathiTrust content while preventing intellectual property misuse within the confines of current U.S. copyright law.”  Public presence: http://analytics.hathitrust.org </vt:lpstr>
      <vt:lpstr>HathiTrust Research Center Mission &amp; activities  facilitate non-profit and educational uses of the HathiTrust Digital Library  computational analysis text data mining non-consumptive research  data literacy  Public presence: http://analytics.hathitrust.org </vt:lpstr>
      <vt:lpstr>PowerPoint Presentation</vt:lpstr>
      <vt:lpstr>HTRC at Illinois: Research Support Services (essentially) </vt:lpstr>
      <vt:lpstr>Illinois commitments to HTRC (particularly Library commitments)  Memorandum of Understanding (and concomitant funding) among the offices of the Vice Chancellor for Research, the Provost, the Library, and the iSchool for support from Jan. 2019-Dec. 2023 (“HTRC Phase 2”)  Advisory Committee: Timothy Cole Spencer Keralis  Ruby Mendenhall (Sociology / African American Studies) Dan Tracy  Ted Underwood (English / iSchool) Cheng Xiang Zhai (Computer Science / IGB) </vt:lpstr>
      <vt:lpstr>HTRC Research Support Services</vt:lpstr>
      <vt:lpstr>Research Support Services Personnel (1 of 3)</vt:lpstr>
      <vt:lpstr>Research Support Services Personnel (2 of 3)</vt:lpstr>
      <vt:lpstr>Research Support Services Personnel (3 of 3)</vt:lpstr>
      <vt:lpstr>HTRC Activities &amp; Services  (particularly at Illinois) </vt:lpstr>
      <vt:lpstr>HTRC Activities &amp; Services  Keyword: non-consumptive research   or, non-expressive research</vt:lpstr>
      <vt:lpstr>PowerPoint Presentation</vt:lpstr>
      <vt:lpstr>Extracted Features</vt:lpstr>
      <vt:lpstr>Web-based text analysis algorithms</vt:lpstr>
      <vt:lpstr>Data capsules</vt:lpstr>
      <vt:lpstr>Advanced Collaborative Support</vt:lpstr>
      <vt:lpstr>Thanks, and let’s be in touch!   Glen Worthey gworthey@illinois.edu @gworthey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HathiTrust Research Center:  What’s in it for the UIUC Library?  Glen Worthey Associate Director for Research Support Services</dc:title>
  <cp:lastModifiedBy>Worthey, Glen Cameron</cp:lastModifiedBy>
  <cp:revision>2</cp:revision>
  <dcterms:modified xsi:type="dcterms:W3CDTF">2020-04-08T20:11:57Z</dcterms:modified>
</cp:coreProperties>
</file>