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73621" autoAdjust="0"/>
  </p:normalViewPr>
  <p:slideViewPr>
    <p:cSldViewPr snapToGrid="0">
      <p:cViewPr varScale="1">
        <p:scale>
          <a:sx n="56" d="100"/>
          <a:sy n="56" d="100"/>
        </p:scale>
        <p:origin x="102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99C389-4C29-4E17-9093-C3A9E8E65C27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C8B220-6854-474C-8325-F569565D3B8F}">
      <dgm:prSet/>
      <dgm:spPr/>
      <dgm:t>
        <a:bodyPr/>
        <a:lstStyle/>
        <a:p>
          <a:r>
            <a:rPr lang="en-US"/>
            <a:t>Application Integration Developer</a:t>
          </a:r>
        </a:p>
      </dgm:t>
    </dgm:pt>
    <dgm:pt modelId="{476E081D-08E3-4FB6-9013-FF35DA35BACC}" type="parTrans" cxnId="{19071137-0717-4FCC-B19E-929EB05110F7}">
      <dgm:prSet/>
      <dgm:spPr/>
      <dgm:t>
        <a:bodyPr/>
        <a:lstStyle/>
        <a:p>
          <a:endParaRPr lang="en-US"/>
        </a:p>
      </dgm:t>
    </dgm:pt>
    <dgm:pt modelId="{236CBEBC-EB44-4B92-9B4D-91EF2D5BE101}" type="sibTrans" cxnId="{19071137-0717-4FCC-B19E-929EB05110F7}">
      <dgm:prSet/>
      <dgm:spPr/>
      <dgm:t>
        <a:bodyPr/>
        <a:lstStyle/>
        <a:p>
          <a:endParaRPr lang="en-US"/>
        </a:p>
      </dgm:t>
    </dgm:pt>
    <dgm:pt modelId="{1070B139-A263-4DE6-935E-BDCA7B6E1903}">
      <dgm:prSet/>
      <dgm:spPr/>
      <dgm:t>
        <a:bodyPr/>
        <a:lstStyle/>
        <a:p>
          <a:r>
            <a:rPr lang="en-US"/>
            <a:t>General Software Development and Application Support</a:t>
          </a:r>
        </a:p>
      </dgm:t>
    </dgm:pt>
    <dgm:pt modelId="{2CA5B26A-5B61-4D06-B1A8-AB76C7870347}" type="parTrans" cxnId="{F510375E-AB67-40EE-8E93-6051E86BBB54}">
      <dgm:prSet/>
      <dgm:spPr/>
      <dgm:t>
        <a:bodyPr/>
        <a:lstStyle/>
        <a:p>
          <a:endParaRPr lang="en-US"/>
        </a:p>
      </dgm:t>
    </dgm:pt>
    <dgm:pt modelId="{19AD176B-33DA-49A8-92EA-169CCC15703F}" type="sibTrans" cxnId="{F510375E-AB67-40EE-8E93-6051E86BBB54}">
      <dgm:prSet/>
      <dgm:spPr/>
      <dgm:t>
        <a:bodyPr/>
        <a:lstStyle/>
        <a:p>
          <a:endParaRPr lang="en-US"/>
        </a:p>
      </dgm:t>
    </dgm:pt>
    <dgm:pt modelId="{B361A6A4-6A60-48B1-AFEB-CE0CD73539A6}">
      <dgm:prSet/>
      <dgm:spPr/>
      <dgm:t>
        <a:bodyPr/>
        <a:lstStyle/>
        <a:p>
          <a:r>
            <a:rPr lang="en-US"/>
            <a:t>ILS Migration and General API/Integration Support</a:t>
          </a:r>
        </a:p>
      </dgm:t>
    </dgm:pt>
    <dgm:pt modelId="{0C0835C2-3F2E-4C9A-B471-286379A04D78}" type="parTrans" cxnId="{D5103D75-FC7F-458C-A627-D8B1262AE7C9}">
      <dgm:prSet/>
      <dgm:spPr/>
      <dgm:t>
        <a:bodyPr/>
        <a:lstStyle/>
        <a:p>
          <a:endParaRPr lang="en-US"/>
        </a:p>
      </dgm:t>
    </dgm:pt>
    <dgm:pt modelId="{B185F9B3-826D-4A78-886C-05DAC7EDAB5A}" type="sibTrans" cxnId="{D5103D75-FC7F-458C-A627-D8B1262AE7C9}">
      <dgm:prSet/>
      <dgm:spPr/>
      <dgm:t>
        <a:bodyPr/>
        <a:lstStyle/>
        <a:p>
          <a:endParaRPr lang="en-US"/>
        </a:p>
      </dgm:t>
    </dgm:pt>
    <dgm:pt modelId="{D2F90D1B-7AEF-43A5-8B85-5A59040797C7}">
      <dgm:prSet/>
      <dgm:spPr/>
      <dgm:t>
        <a:bodyPr/>
        <a:lstStyle/>
        <a:p>
          <a:r>
            <a:rPr lang="en-US"/>
            <a:t>IT Specialist</a:t>
          </a:r>
        </a:p>
      </dgm:t>
    </dgm:pt>
    <dgm:pt modelId="{97AD0CD7-530C-4A51-B5E5-C8E95B7865F3}" type="parTrans" cxnId="{37C1AC48-3B4A-4BFB-B0B8-D43AD3F8E165}">
      <dgm:prSet/>
      <dgm:spPr/>
      <dgm:t>
        <a:bodyPr/>
        <a:lstStyle/>
        <a:p>
          <a:endParaRPr lang="en-US"/>
        </a:p>
      </dgm:t>
    </dgm:pt>
    <dgm:pt modelId="{4C16E154-10C3-4F0D-8144-36D78028B417}" type="sibTrans" cxnId="{37C1AC48-3B4A-4BFB-B0B8-D43AD3F8E165}">
      <dgm:prSet/>
      <dgm:spPr/>
      <dgm:t>
        <a:bodyPr/>
        <a:lstStyle/>
        <a:p>
          <a:endParaRPr lang="en-US"/>
        </a:p>
      </dgm:t>
    </dgm:pt>
    <dgm:pt modelId="{19B0F477-8EEC-438B-BB6B-B81CF498EBF9}">
      <dgm:prSet/>
      <dgm:spPr/>
      <dgm:t>
        <a:bodyPr/>
        <a:lstStyle/>
        <a:p>
          <a:r>
            <a:rPr lang="en-US"/>
            <a:t>Systems Analysis, Project Coordination, and Service Coordination </a:t>
          </a:r>
        </a:p>
      </dgm:t>
    </dgm:pt>
    <dgm:pt modelId="{BCFCDA6F-06FE-42C4-BF68-0D0EAC6D13F1}" type="parTrans" cxnId="{37781EA4-0ED5-4019-BAA4-618B6AFDEFB9}">
      <dgm:prSet/>
      <dgm:spPr/>
      <dgm:t>
        <a:bodyPr/>
        <a:lstStyle/>
        <a:p>
          <a:endParaRPr lang="en-US"/>
        </a:p>
      </dgm:t>
    </dgm:pt>
    <dgm:pt modelId="{97F28D14-7F76-4029-86E0-AF869B89103E}" type="sibTrans" cxnId="{37781EA4-0ED5-4019-BAA4-618B6AFDEFB9}">
      <dgm:prSet/>
      <dgm:spPr/>
      <dgm:t>
        <a:bodyPr/>
        <a:lstStyle/>
        <a:p>
          <a:endParaRPr lang="en-US"/>
        </a:p>
      </dgm:t>
    </dgm:pt>
    <dgm:pt modelId="{2E6C716A-9509-4371-A842-4BCFB27FB987}">
      <dgm:prSet/>
      <dgm:spPr/>
      <dgm:t>
        <a:bodyPr/>
        <a:lstStyle/>
        <a:p>
          <a:r>
            <a:rPr lang="en-US"/>
            <a:t>Software Licensing and Purchasing Consultation</a:t>
          </a:r>
        </a:p>
      </dgm:t>
    </dgm:pt>
    <dgm:pt modelId="{5257EA5E-AE48-448E-AD74-7E0E770CE7C9}" type="parTrans" cxnId="{A3D52624-3756-485C-B067-AFED740365C3}">
      <dgm:prSet/>
      <dgm:spPr/>
      <dgm:t>
        <a:bodyPr/>
        <a:lstStyle/>
        <a:p>
          <a:endParaRPr lang="en-US"/>
        </a:p>
      </dgm:t>
    </dgm:pt>
    <dgm:pt modelId="{4EE4F59F-2703-40AE-9A3D-1A29D4EB73A2}" type="sibTrans" cxnId="{A3D52624-3756-485C-B067-AFED740365C3}">
      <dgm:prSet/>
      <dgm:spPr/>
      <dgm:t>
        <a:bodyPr/>
        <a:lstStyle/>
        <a:p>
          <a:endParaRPr lang="en-US"/>
        </a:p>
      </dgm:t>
    </dgm:pt>
    <dgm:pt modelId="{E14538AF-7BA7-4622-8496-FB12162BCE5D}">
      <dgm:prSet/>
      <dgm:spPr/>
      <dgm:t>
        <a:bodyPr/>
        <a:lstStyle/>
        <a:p>
          <a:r>
            <a:rPr lang="en-US"/>
            <a:t>Emerging Technology and Audiovisual Support (COVID and Building Projects amplify this gap)</a:t>
          </a:r>
        </a:p>
      </dgm:t>
    </dgm:pt>
    <dgm:pt modelId="{CB96F6FA-CAC1-4436-B40C-3B8D20093264}" type="parTrans" cxnId="{1DC0A8BB-276F-4501-9E29-1FE8002CA28E}">
      <dgm:prSet/>
      <dgm:spPr/>
      <dgm:t>
        <a:bodyPr/>
        <a:lstStyle/>
        <a:p>
          <a:endParaRPr lang="en-US"/>
        </a:p>
      </dgm:t>
    </dgm:pt>
    <dgm:pt modelId="{E402FCD0-4A02-456C-B0E1-5ACD326F8AA5}" type="sibTrans" cxnId="{1DC0A8BB-276F-4501-9E29-1FE8002CA28E}">
      <dgm:prSet/>
      <dgm:spPr/>
      <dgm:t>
        <a:bodyPr/>
        <a:lstStyle/>
        <a:p>
          <a:endParaRPr lang="en-US"/>
        </a:p>
      </dgm:t>
    </dgm:pt>
    <dgm:pt modelId="{5E96D91A-9BE4-475C-A7AF-FD68F3D9A3ED}">
      <dgm:prSet/>
      <dgm:spPr/>
      <dgm:t>
        <a:bodyPr/>
        <a:lstStyle/>
        <a:p>
          <a:r>
            <a:rPr lang="en-US"/>
            <a:t>Student Wages</a:t>
          </a:r>
        </a:p>
      </dgm:t>
    </dgm:pt>
    <dgm:pt modelId="{1CF86D5D-7ADE-4CC0-8873-584A29EFFA31}" type="parTrans" cxnId="{462EBE02-8A4B-4317-9D6F-31939D7183E4}">
      <dgm:prSet/>
      <dgm:spPr/>
      <dgm:t>
        <a:bodyPr/>
        <a:lstStyle/>
        <a:p>
          <a:endParaRPr lang="en-US"/>
        </a:p>
      </dgm:t>
    </dgm:pt>
    <dgm:pt modelId="{EA757C7E-42E8-4CFC-B891-D923C32B5CC9}" type="sibTrans" cxnId="{462EBE02-8A4B-4317-9D6F-31939D7183E4}">
      <dgm:prSet/>
      <dgm:spPr/>
      <dgm:t>
        <a:bodyPr/>
        <a:lstStyle/>
        <a:p>
          <a:endParaRPr lang="en-US"/>
        </a:p>
      </dgm:t>
    </dgm:pt>
    <dgm:pt modelId="{180D976A-03AB-4E53-88E0-1045BE270207}">
      <dgm:prSet/>
      <dgm:spPr/>
      <dgm:t>
        <a:bodyPr/>
        <a:lstStyle/>
        <a:p>
          <a:r>
            <a:rPr lang="en-US" dirty="0"/>
            <a:t>Printing Revenue for FY21 @$600 vs. $204,000, need @$55,000-$60,000 for summer 21, fall 21, spring 22</a:t>
          </a:r>
        </a:p>
      </dgm:t>
    </dgm:pt>
    <dgm:pt modelId="{77BD779C-E7D2-42EE-AC9A-8BFFE96290E1}" type="parTrans" cxnId="{2CAAF0E2-8B3B-44AD-A170-F6A1A6B65785}">
      <dgm:prSet/>
      <dgm:spPr/>
      <dgm:t>
        <a:bodyPr/>
        <a:lstStyle/>
        <a:p>
          <a:endParaRPr lang="en-US"/>
        </a:p>
      </dgm:t>
    </dgm:pt>
    <dgm:pt modelId="{F5E99F10-6FB4-4C18-868C-3E080D09D3D3}" type="sibTrans" cxnId="{2CAAF0E2-8B3B-44AD-A170-F6A1A6B65785}">
      <dgm:prSet/>
      <dgm:spPr/>
      <dgm:t>
        <a:bodyPr/>
        <a:lstStyle/>
        <a:p>
          <a:endParaRPr lang="en-US"/>
        </a:p>
      </dgm:t>
    </dgm:pt>
    <dgm:pt modelId="{B03A977B-EC04-4B0E-843F-40DD8549C4B3}" type="pres">
      <dgm:prSet presAssocID="{1E99C389-4C29-4E17-9093-C3A9E8E65C27}" presName="linear" presStyleCnt="0">
        <dgm:presLayoutVars>
          <dgm:animLvl val="lvl"/>
          <dgm:resizeHandles val="exact"/>
        </dgm:presLayoutVars>
      </dgm:prSet>
      <dgm:spPr/>
    </dgm:pt>
    <dgm:pt modelId="{FA48DD41-F406-4FEF-BF41-62EBD3D39BA8}" type="pres">
      <dgm:prSet presAssocID="{BAC8B220-6854-474C-8325-F569565D3B8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AB78D1A-9D16-43D8-A201-31C9954DE4A7}" type="pres">
      <dgm:prSet presAssocID="{BAC8B220-6854-474C-8325-F569565D3B8F}" presName="childText" presStyleLbl="revTx" presStyleIdx="0" presStyleCnt="3">
        <dgm:presLayoutVars>
          <dgm:bulletEnabled val="1"/>
        </dgm:presLayoutVars>
      </dgm:prSet>
      <dgm:spPr/>
    </dgm:pt>
    <dgm:pt modelId="{C8B0B125-B5B2-4316-A5D9-E897532BA678}" type="pres">
      <dgm:prSet presAssocID="{D2F90D1B-7AEF-43A5-8B85-5A59040797C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61B140B-D196-46AC-809D-B07C29944B94}" type="pres">
      <dgm:prSet presAssocID="{D2F90D1B-7AEF-43A5-8B85-5A59040797C7}" presName="childText" presStyleLbl="revTx" presStyleIdx="1" presStyleCnt="3">
        <dgm:presLayoutVars>
          <dgm:bulletEnabled val="1"/>
        </dgm:presLayoutVars>
      </dgm:prSet>
      <dgm:spPr/>
    </dgm:pt>
    <dgm:pt modelId="{4D6611DC-0D48-497E-BE72-EC4A045DAB3C}" type="pres">
      <dgm:prSet presAssocID="{5E96D91A-9BE4-475C-A7AF-FD68F3D9A3E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286DE0D-1C6B-4033-9F27-1756986C7644}" type="pres">
      <dgm:prSet presAssocID="{5E96D91A-9BE4-475C-A7AF-FD68F3D9A3ED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462EBE02-8A4B-4317-9D6F-31939D7183E4}" srcId="{1E99C389-4C29-4E17-9093-C3A9E8E65C27}" destId="{5E96D91A-9BE4-475C-A7AF-FD68F3D9A3ED}" srcOrd="2" destOrd="0" parTransId="{1CF86D5D-7ADE-4CC0-8873-584A29EFFA31}" sibTransId="{EA757C7E-42E8-4CFC-B891-D923C32B5CC9}"/>
    <dgm:cxn modelId="{A3D52624-3756-485C-B067-AFED740365C3}" srcId="{D2F90D1B-7AEF-43A5-8B85-5A59040797C7}" destId="{2E6C716A-9509-4371-A842-4BCFB27FB987}" srcOrd="1" destOrd="0" parTransId="{5257EA5E-AE48-448E-AD74-7E0E770CE7C9}" sibTransId="{4EE4F59F-2703-40AE-9A3D-1A29D4EB73A2}"/>
    <dgm:cxn modelId="{19071137-0717-4FCC-B19E-929EB05110F7}" srcId="{1E99C389-4C29-4E17-9093-C3A9E8E65C27}" destId="{BAC8B220-6854-474C-8325-F569565D3B8F}" srcOrd="0" destOrd="0" parTransId="{476E081D-08E3-4FB6-9013-FF35DA35BACC}" sibTransId="{236CBEBC-EB44-4B92-9B4D-91EF2D5BE101}"/>
    <dgm:cxn modelId="{F510375E-AB67-40EE-8E93-6051E86BBB54}" srcId="{BAC8B220-6854-474C-8325-F569565D3B8F}" destId="{1070B139-A263-4DE6-935E-BDCA7B6E1903}" srcOrd="0" destOrd="0" parTransId="{2CA5B26A-5B61-4D06-B1A8-AB76C7870347}" sibTransId="{19AD176B-33DA-49A8-92EA-169CCC15703F}"/>
    <dgm:cxn modelId="{3830AD44-5C6F-4C84-8367-37656FDDC3D5}" type="presOf" srcId="{1E99C389-4C29-4E17-9093-C3A9E8E65C27}" destId="{B03A977B-EC04-4B0E-843F-40DD8549C4B3}" srcOrd="0" destOrd="0" presId="urn:microsoft.com/office/officeart/2005/8/layout/vList2"/>
    <dgm:cxn modelId="{37C1AC48-3B4A-4BFB-B0B8-D43AD3F8E165}" srcId="{1E99C389-4C29-4E17-9093-C3A9E8E65C27}" destId="{D2F90D1B-7AEF-43A5-8B85-5A59040797C7}" srcOrd="1" destOrd="0" parTransId="{97AD0CD7-530C-4A51-B5E5-C8E95B7865F3}" sibTransId="{4C16E154-10C3-4F0D-8144-36D78028B417}"/>
    <dgm:cxn modelId="{AAFD8D51-8712-4F37-B08B-4DB9501AAD82}" type="presOf" srcId="{D2F90D1B-7AEF-43A5-8B85-5A59040797C7}" destId="{C8B0B125-B5B2-4316-A5D9-E897532BA678}" srcOrd="0" destOrd="0" presId="urn:microsoft.com/office/officeart/2005/8/layout/vList2"/>
    <dgm:cxn modelId="{D5103D75-FC7F-458C-A627-D8B1262AE7C9}" srcId="{BAC8B220-6854-474C-8325-F569565D3B8F}" destId="{B361A6A4-6A60-48B1-AFEB-CE0CD73539A6}" srcOrd="1" destOrd="0" parTransId="{0C0835C2-3F2E-4C9A-B471-286379A04D78}" sibTransId="{B185F9B3-826D-4A78-886C-05DAC7EDAB5A}"/>
    <dgm:cxn modelId="{73279F59-4FE3-4781-933B-3E97468B8A12}" type="presOf" srcId="{E14538AF-7BA7-4622-8496-FB12162BCE5D}" destId="{F61B140B-D196-46AC-809D-B07C29944B94}" srcOrd="0" destOrd="2" presId="urn:microsoft.com/office/officeart/2005/8/layout/vList2"/>
    <dgm:cxn modelId="{3375C886-3C32-46CF-9016-E389800781D5}" type="presOf" srcId="{5E96D91A-9BE4-475C-A7AF-FD68F3D9A3ED}" destId="{4D6611DC-0D48-497E-BE72-EC4A045DAB3C}" srcOrd="0" destOrd="0" presId="urn:microsoft.com/office/officeart/2005/8/layout/vList2"/>
    <dgm:cxn modelId="{63B4D89E-2BE7-46DD-94A3-0782950120B8}" type="presOf" srcId="{B361A6A4-6A60-48B1-AFEB-CE0CD73539A6}" destId="{9AB78D1A-9D16-43D8-A201-31C9954DE4A7}" srcOrd="0" destOrd="1" presId="urn:microsoft.com/office/officeart/2005/8/layout/vList2"/>
    <dgm:cxn modelId="{37781EA4-0ED5-4019-BAA4-618B6AFDEFB9}" srcId="{D2F90D1B-7AEF-43A5-8B85-5A59040797C7}" destId="{19B0F477-8EEC-438B-BB6B-B81CF498EBF9}" srcOrd="0" destOrd="0" parTransId="{BCFCDA6F-06FE-42C4-BF68-0D0EAC6D13F1}" sibTransId="{97F28D14-7F76-4029-86E0-AF869B89103E}"/>
    <dgm:cxn modelId="{66025DB8-417E-47C0-A92E-D45603186085}" type="presOf" srcId="{180D976A-03AB-4E53-88E0-1045BE270207}" destId="{E286DE0D-1C6B-4033-9F27-1756986C7644}" srcOrd="0" destOrd="0" presId="urn:microsoft.com/office/officeart/2005/8/layout/vList2"/>
    <dgm:cxn modelId="{8C47A7B9-4773-469F-85D4-F7058E471163}" type="presOf" srcId="{BAC8B220-6854-474C-8325-F569565D3B8F}" destId="{FA48DD41-F406-4FEF-BF41-62EBD3D39BA8}" srcOrd="0" destOrd="0" presId="urn:microsoft.com/office/officeart/2005/8/layout/vList2"/>
    <dgm:cxn modelId="{1AF672BB-81BB-40C9-82C0-5AA039A03CD6}" type="presOf" srcId="{19B0F477-8EEC-438B-BB6B-B81CF498EBF9}" destId="{F61B140B-D196-46AC-809D-B07C29944B94}" srcOrd="0" destOrd="0" presId="urn:microsoft.com/office/officeart/2005/8/layout/vList2"/>
    <dgm:cxn modelId="{1DC0A8BB-276F-4501-9E29-1FE8002CA28E}" srcId="{D2F90D1B-7AEF-43A5-8B85-5A59040797C7}" destId="{E14538AF-7BA7-4622-8496-FB12162BCE5D}" srcOrd="2" destOrd="0" parTransId="{CB96F6FA-CAC1-4436-B40C-3B8D20093264}" sibTransId="{E402FCD0-4A02-456C-B0E1-5ACD326F8AA5}"/>
    <dgm:cxn modelId="{4FA746C9-B91C-4574-8484-51578CBC9332}" type="presOf" srcId="{1070B139-A263-4DE6-935E-BDCA7B6E1903}" destId="{9AB78D1A-9D16-43D8-A201-31C9954DE4A7}" srcOrd="0" destOrd="0" presId="urn:microsoft.com/office/officeart/2005/8/layout/vList2"/>
    <dgm:cxn modelId="{6091D4CD-E31A-4C35-8398-E2A3B20D0138}" type="presOf" srcId="{2E6C716A-9509-4371-A842-4BCFB27FB987}" destId="{F61B140B-D196-46AC-809D-B07C29944B94}" srcOrd="0" destOrd="1" presId="urn:microsoft.com/office/officeart/2005/8/layout/vList2"/>
    <dgm:cxn modelId="{2CAAF0E2-8B3B-44AD-A170-F6A1A6B65785}" srcId="{5E96D91A-9BE4-475C-A7AF-FD68F3D9A3ED}" destId="{180D976A-03AB-4E53-88E0-1045BE270207}" srcOrd="0" destOrd="0" parTransId="{77BD779C-E7D2-42EE-AC9A-8BFFE96290E1}" sibTransId="{F5E99F10-6FB4-4C18-868C-3E080D09D3D3}"/>
    <dgm:cxn modelId="{8941018C-2E1E-4276-86A2-81C1386D557C}" type="presParOf" srcId="{B03A977B-EC04-4B0E-843F-40DD8549C4B3}" destId="{FA48DD41-F406-4FEF-BF41-62EBD3D39BA8}" srcOrd="0" destOrd="0" presId="urn:microsoft.com/office/officeart/2005/8/layout/vList2"/>
    <dgm:cxn modelId="{4EB41EAA-3BF7-425C-9010-757D6EC6622D}" type="presParOf" srcId="{B03A977B-EC04-4B0E-843F-40DD8549C4B3}" destId="{9AB78D1A-9D16-43D8-A201-31C9954DE4A7}" srcOrd="1" destOrd="0" presId="urn:microsoft.com/office/officeart/2005/8/layout/vList2"/>
    <dgm:cxn modelId="{981DE7A9-9716-4968-901A-4473912B1C05}" type="presParOf" srcId="{B03A977B-EC04-4B0E-843F-40DD8549C4B3}" destId="{C8B0B125-B5B2-4316-A5D9-E897532BA678}" srcOrd="2" destOrd="0" presId="urn:microsoft.com/office/officeart/2005/8/layout/vList2"/>
    <dgm:cxn modelId="{2389FDF6-47AD-4A15-A62F-5E3DA539F1CB}" type="presParOf" srcId="{B03A977B-EC04-4B0E-843F-40DD8549C4B3}" destId="{F61B140B-D196-46AC-809D-B07C29944B94}" srcOrd="3" destOrd="0" presId="urn:microsoft.com/office/officeart/2005/8/layout/vList2"/>
    <dgm:cxn modelId="{25A37518-726D-4276-A9DC-131D05A6F1BC}" type="presParOf" srcId="{B03A977B-EC04-4B0E-843F-40DD8549C4B3}" destId="{4D6611DC-0D48-497E-BE72-EC4A045DAB3C}" srcOrd="4" destOrd="0" presId="urn:microsoft.com/office/officeart/2005/8/layout/vList2"/>
    <dgm:cxn modelId="{2DE5424A-E0A2-4909-8373-1717809BA02E}" type="presParOf" srcId="{B03A977B-EC04-4B0E-843F-40DD8549C4B3}" destId="{E286DE0D-1C6B-4033-9F27-1756986C764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492C48-EFF7-4102-AF05-33A3FBAE653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06B220A-D95B-4262-9D05-7B747B4D51F9}">
      <dgm:prSet/>
      <dgm:spPr/>
      <dgm:t>
        <a:bodyPr/>
        <a:lstStyle/>
        <a:p>
          <a:r>
            <a:rPr lang="en-US" dirty="0"/>
            <a:t>Hiring IT staff short term/soft monies</a:t>
          </a:r>
        </a:p>
      </dgm:t>
    </dgm:pt>
    <dgm:pt modelId="{312FBECD-82AC-49C6-A4C9-5BC3C389FBDE}" type="parTrans" cxnId="{672F60B4-6E29-47A0-94E7-CDCE54A0C4EA}">
      <dgm:prSet/>
      <dgm:spPr/>
      <dgm:t>
        <a:bodyPr/>
        <a:lstStyle/>
        <a:p>
          <a:endParaRPr lang="en-US"/>
        </a:p>
      </dgm:t>
    </dgm:pt>
    <dgm:pt modelId="{3D31E75D-3C29-4874-89C8-4CB556302310}" type="sibTrans" cxnId="{672F60B4-6E29-47A0-94E7-CDCE54A0C4EA}">
      <dgm:prSet/>
      <dgm:spPr/>
      <dgm:t>
        <a:bodyPr/>
        <a:lstStyle/>
        <a:p>
          <a:endParaRPr lang="en-US"/>
        </a:p>
      </dgm:t>
    </dgm:pt>
    <dgm:pt modelId="{B7E85499-1662-4028-84BD-FF6A083DC3D4}">
      <dgm:prSet/>
      <dgm:spPr/>
      <dgm:t>
        <a:bodyPr/>
        <a:lstStyle/>
        <a:p>
          <a:r>
            <a:rPr lang="en-US"/>
            <a:t>IT staff working remotely, out of state</a:t>
          </a:r>
        </a:p>
      </dgm:t>
    </dgm:pt>
    <dgm:pt modelId="{C20193C7-25A1-4CA1-8372-EB5A9434D2EF}" type="parTrans" cxnId="{748C5105-1A9B-435D-86CA-618B05DCADE9}">
      <dgm:prSet/>
      <dgm:spPr/>
      <dgm:t>
        <a:bodyPr/>
        <a:lstStyle/>
        <a:p>
          <a:endParaRPr lang="en-US"/>
        </a:p>
      </dgm:t>
    </dgm:pt>
    <dgm:pt modelId="{1DA8DDF8-8967-4B1E-96D5-4F8E8BA4EF23}" type="sibTrans" cxnId="{748C5105-1A9B-435D-86CA-618B05DCADE9}">
      <dgm:prSet/>
      <dgm:spPr/>
      <dgm:t>
        <a:bodyPr/>
        <a:lstStyle/>
        <a:p>
          <a:endParaRPr lang="en-US"/>
        </a:p>
      </dgm:t>
    </dgm:pt>
    <dgm:pt modelId="{5A6DE4E1-6BD7-42AA-B8BF-002BA24ECAC3}" type="pres">
      <dgm:prSet presAssocID="{32492C48-EFF7-4102-AF05-33A3FBAE6530}" presName="root" presStyleCnt="0">
        <dgm:presLayoutVars>
          <dgm:dir/>
          <dgm:resizeHandles val="exact"/>
        </dgm:presLayoutVars>
      </dgm:prSet>
      <dgm:spPr/>
    </dgm:pt>
    <dgm:pt modelId="{50813AFA-66DE-4644-9291-E8C8A30D6225}" type="pres">
      <dgm:prSet presAssocID="{806B220A-D95B-4262-9D05-7B747B4D51F9}" presName="compNode" presStyleCnt="0"/>
      <dgm:spPr/>
    </dgm:pt>
    <dgm:pt modelId="{35086846-4EBB-4054-A708-3118DCC82925}" type="pres">
      <dgm:prSet presAssocID="{806B220A-D95B-4262-9D05-7B747B4D51F9}" presName="bgRect" presStyleLbl="bgShp" presStyleIdx="0" presStyleCnt="2"/>
      <dgm:spPr/>
    </dgm:pt>
    <dgm:pt modelId="{A6262DED-8181-46C6-85F2-B698D130802F}" type="pres">
      <dgm:prSet presAssocID="{806B220A-D95B-4262-9D05-7B747B4D51F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D18CAB1B-3B6B-46CD-9F58-FDD0AEAAFB9E}" type="pres">
      <dgm:prSet presAssocID="{806B220A-D95B-4262-9D05-7B747B4D51F9}" presName="spaceRect" presStyleCnt="0"/>
      <dgm:spPr/>
    </dgm:pt>
    <dgm:pt modelId="{B3B2C7D4-60FC-4D07-B0C7-5016BE868CC3}" type="pres">
      <dgm:prSet presAssocID="{806B220A-D95B-4262-9D05-7B747B4D51F9}" presName="parTx" presStyleLbl="revTx" presStyleIdx="0" presStyleCnt="2">
        <dgm:presLayoutVars>
          <dgm:chMax val="0"/>
          <dgm:chPref val="0"/>
        </dgm:presLayoutVars>
      </dgm:prSet>
      <dgm:spPr/>
    </dgm:pt>
    <dgm:pt modelId="{B72EBEB7-833D-4399-A5B5-7DC4009CC454}" type="pres">
      <dgm:prSet presAssocID="{3D31E75D-3C29-4874-89C8-4CB556302310}" presName="sibTrans" presStyleCnt="0"/>
      <dgm:spPr/>
    </dgm:pt>
    <dgm:pt modelId="{79D09716-633C-4BF1-8096-E2F6C2B8D28D}" type="pres">
      <dgm:prSet presAssocID="{B7E85499-1662-4028-84BD-FF6A083DC3D4}" presName="compNode" presStyleCnt="0"/>
      <dgm:spPr/>
    </dgm:pt>
    <dgm:pt modelId="{EB39EA6A-6603-40AA-B01A-72C82EBFFF58}" type="pres">
      <dgm:prSet presAssocID="{B7E85499-1662-4028-84BD-FF6A083DC3D4}" presName="bgRect" presStyleLbl="bgShp" presStyleIdx="1" presStyleCnt="2"/>
      <dgm:spPr/>
    </dgm:pt>
    <dgm:pt modelId="{C6DBCD78-8B81-43E5-AE65-BEED67267301}" type="pres">
      <dgm:prSet presAssocID="{B7E85499-1662-4028-84BD-FF6A083DC3D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3440C5DE-DEA2-4CCD-9E8D-13122E006AA4}" type="pres">
      <dgm:prSet presAssocID="{B7E85499-1662-4028-84BD-FF6A083DC3D4}" presName="spaceRect" presStyleCnt="0"/>
      <dgm:spPr/>
    </dgm:pt>
    <dgm:pt modelId="{A1962233-BD48-4748-A97A-8273C91C1964}" type="pres">
      <dgm:prSet presAssocID="{B7E85499-1662-4028-84BD-FF6A083DC3D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48C5105-1A9B-435D-86CA-618B05DCADE9}" srcId="{32492C48-EFF7-4102-AF05-33A3FBAE6530}" destId="{B7E85499-1662-4028-84BD-FF6A083DC3D4}" srcOrd="1" destOrd="0" parTransId="{C20193C7-25A1-4CA1-8372-EB5A9434D2EF}" sibTransId="{1DA8DDF8-8967-4B1E-96D5-4F8E8BA4EF23}"/>
    <dgm:cxn modelId="{B03AD55F-6983-412D-A313-678A2A3CAA2A}" type="presOf" srcId="{32492C48-EFF7-4102-AF05-33A3FBAE6530}" destId="{5A6DE4E1-6BD7-42AA-B8BF-002BA24ECAC3}" srcOrd="0" destOrd="0" presId="urn:microsoft.com/office/officeart/2018/2/layout/IconVerticalSolidList"/>
    <dgm:cxn modelId="{C80B09A9-C2C7-47F1-9361-6490A2018F7A}" type="presOf" srcId="{B7E85499-1662-4028-84BD-FF6A083DC3D4}" destId="{A1962233-BD48-4748-A97A-8273C91C1964}" srcOrd="0" destOrd="0" presId="urn:microsoft.com/office/officeart/2018/2/layout/IconVerticalSolidList"/>
    <dgm:cxn modelId="{8E140CB0-F5C3-43AE-BC68-AE9D472D18CC}" type="presOf" srcId="{806B220A-D95B-4262-9D05-7B747B4D51F9}" destId="{B3B2C7D4-60FC-4D07-B0C7-5016BE868CC3}" srcOrd="0" destOrd="0" presId="urn:microsoft.com/office/officeart/2018/2/layout/IconVerticalSolidList"/>
    <dgm:cxn modelId="{672F60B4-6E29-47A0-94E7-CDCE54A0C4EA}" srcId="{32492C48-EFF7-4102-AF05-33A3FBAE6530}" destId="{806B220A-D95B-4262-9D05-7B747B4D51F9}" srcOrd="0" destOrd="0" parTransId="{312FBECD-82AC-49C6-A4C9-5BC3C389FBDE}" sibTransId="{3D31E75D-3C29-4874-89C8-4CB556302310}"/>
    <dgm:cxn modelId="{976FEBE4-1B46-45CC-8730-F66BE64630DD}" type="presParOf" srcId="{5A6DE4E1-6BD7-42AA-B8BF-002BA24ECAC3}" destId="{50813AFA-66DE-4644-9291-E8C8A30D6225}" srcOrd="0" destOrd="0" presId="urn:microsoft.com/office/officeart/2018/2/layout/IconVerticalSolidList"/>
    <dgm:cxn modelId="{D9C3C434-EED8-4E9E-A5B5-FE44411BA441}" type="presParOf" srcId="{50813AFA-66DE-4644-9291-E8C8A30D6225}" destId="{35086846-4EBB-4054-A708-3118DCC82925}" srcOrd="0" destOrd="0" presId="urn:microsoft.com/office/officeart/2018/2/layout/IconVerticalSolidList"/>
    <dgm:cxn modelId="{8653F27F-D094-4D68-AEDC-D81357FBA748}" type="presParOf" srcId="{50813AFA-66DE-4644-9291-E8C8A30D6225}" destId="{A6262DED-8181-46C6-85F2-B698D130802F}" srcOrd="1" destOrd="0" presId="urn:microsoft.com/office/officeart/2018/2/layout/IconVerticalSolidList"/>
    <dgm:cxn modelId="{630EB990-A657-4AAC-A2EF-88C115D15F65}" type="presParOf" srcId="{50813AFA-66DE-4644-9291-E8C8A30D6225}" destId="{D18CAB1B-3B6B-46CD-9F58-FDD0AEAAFB9E}" srcOrd="2" destOrd="0" presId="urn:microsoft.com/office/officeart/2018/2/layout/IconVerticalSolidList"/>
    <dgm:cxn modelId="{5856275F-B240-491F-A146-3358BDA578DC}" type="presParOf" srcId="{50813AFA-66DE-4644-9291-E8C8A30D6225}" destId="{B3B2C7D4-60FC-4D07-B0C7-5016BE868CC3}" srcOrd="3" destOrd="0" presId="urn:microsoft.com/office/officeart/2018/2/layout/IconVerticalSolidList"/>
    <dgm:cxn modelId="{C42AD946-C12C-47B6-89E9-0DBDA03E7F31}" type="presParOf" srcId="{5A6DE4E1-6BD7-42AA-B8BF-002BA24ECAC3}" destId="{B72EBEB7-833D-4399-A5B5-7DC4009CC454}" srcOrd="1" destOrd="0" presId="urn:microsoft.com/office/officeart/2018/2/layout/IconVerticalSolidList"/>
    <dgm:cxn modelId="{D5291A21-AFB9-4658-A901-144BB439C734}" type="presParOf" srcId="{5A6DE4E1-6BD7-42AA-B8BF-002BA24ECAC3}" destId="{79D09716-633C-4BF1-8096-E2F6C2B8D28D}" srcOrd="2" destOrd="0" presId="urn:microsoft.com/office/officeart/2018/2/layout/IconVerticalSolidList"/>
    <dgm:cxn modelId="{6C18E639-E14E-4468-8384-A761A2E9264A}" type="presParOf" srcId="{79D09716-633C-4BF1-8096-E2F6C2B8D28D}" destId="{EB39EA6A-6603-40AA-B01A-72C82EBFFF58}" srcOrd="0" destOrd="0" presId="urn:microsoft.com/office/officeart/2018/2/layout/IconVerticalSolidList"/>
    <dgm:cxn modelId="{07380054-33FB-4CC0-90C1-09F94F404306}" type="presParOf" srcId="{79D09716-633C-4BF1-8096-E2F6C2B8D28D}" destId="{C6DBCD78-8B81-43E5-AE65-BEED67267301}" srcOrd="1" destOrd="0" presId="urn:microsoft.com/office/officeart/2018/2/layout/IconVerticalSolidList"/>
    <dgm:cxn modelId="{6FB600EC-1F31-4569-9255-087D76AE5534}" type="presParOf" srcId="{79D09716-633C-4BF1-8096-E2F6C2B8D28D}" destId="{3440C5DE-DEA2-4CCD-9E8D-13122E006AA4}" srcOrd="2" destOrd="0" presId="urn:microsoft.com/office/officeart/2018/2/layout/IconVerticalSolidList"/>
    <dgm:cxn modelId="{F8A20F03-C8AD-4654-BB4F-D7BBC5AD2FE3}" type="presParOf" srcId="{79D09716-633C-4BF1-8096-E2F6C2B8D28D}" destId="{A1962233-BD48-4748-A97A-8273C91C196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994C5E-55F8-45FF-AE08-3DBAEA537B9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010CECD-E4D0-4D16-BF2A-70451FAC267B}">
      <dgm:prSet/>
      <dgm:spPr/>
      <dgm:t>
        <a:bodyPr/>
        <a:lstStyle/>
        <a:p>
          <a:r>
            <a:rPr lang="en-US"/>
            <a:t>Infrastructure budget entirely operational as of January 2020</a:t>
          </a:r>
        </a:p>
      </dgm:t>
    </dgm:pt>
    <dgm:pt modelId="{85A3A6DD-4485-4A95-8B17-B448A675277C}" type="parTrans" cxnId="{266E1995-4945-4B59-9864-38D7B82CF59D}">
      <dgm:prSet/>
      <dgm:spPr/>
      <dgm:t>
        <a:bodyPr/>
        <a:lstStyle/>
        <a:p>
          <a:endParaRPr lang="en-US"/>
        </a:p>
      </dgm:t>
    </dgm:pt>
    <dgm:pt modelId="{B7483958-1257-4756-AB80-EC8266640A0D}" type="sibTrans" cxnId="{266E1995-4945-4B59-9864-38D7B82CF59D}">
      <dgm:prSet/>
      <dgm:spPr/>
      <dgm:t>
        <a:bodyPr/>
        <a:lstStyle/>
        <a:p>
          <a:endParaRPr lang="en-US"/>
        </a:p>
      </dgm:t>
    </dgm:pt>
    <dgm:pt modelId="{F550DF4D-A02C-4D4B-BF84-68D9B5FC66AA}">
      <dgm:prSet/>
      <dgm:spPr/>
      <dgm:t>
        <a:bodyPr/>
        <a:lstStyle/>
        <a:p>
          <a:r>
            <a:rPr lang="en-US"/>
            <a:t>FY21 70% spent as of 3/30/21</a:t>
          </a:r>
        </a:p>
      </dgm:t>
    </dgm:pt>
    <dgm:pt modelId="{3230C637-D301-4A2F-9C3E-0D1F6E593DCD}" type="parTrans" cxnId="{F97F1412-080B-4FB7-86E6-17B83ABCAFED}">
      <dgm:prSet/>
      <dgm:spPr/>
      <dgm:t>
        <a:bodyPr/>
        <a:lstStyle/>
        <a:p>
          <a:endParaRPr lang="en-US"/>
        </a:p>
      </dgm:t>
    </dgm:pt>
    <dgm:pt modelId="{B148367D-B68E-4DA5-9AF6-035CC63E78FE}" type="sibTrans" cxnId="{F97F1412-080B-4FB7-86E6-17B83ABCAFED}">
      <dgm:prSet/>
      <dgm:spPr/>
      <dgm:t>
        <a:bodyPr/>
        <a:lstStyle/>
        <a:p>
          <a:endParaRPr lang="en-US"/>
        </a:p>
      </dgm:t>
    </dgm:pt>
    <dgm:pt modelId="{3C1E4AFB-87C4-4E52-9979-8BB6ECB885E3}">
      <dgm:prSet/>
      <dgm:spPr/>
      <dgm:t>
        <a:bodyPr/>
        <a:lstStyle/>
        <a:p>
          <a:r>
            <a:rPr lang="en-US"/>
            <a:t>Only significant flexibility in our budget is in the WNS area, equipment</a:t>
          </a:r>
        </a:p>
      </dgm:t>
    </dgm:pt>
    <dgm:pt modelId="{6E08D813-6A62-4704-8DE0-31FE04096B3D}" type="parTrans" cxnId="{E2A1177A-E6D9-43A4-BD77-56CDD642862F}">
      <dgm:prSet/>
      <dgm:spPr/>
      <dgm:t>
        <a:bodyPr/>
        <a:lstStyle/>
        <a:p>
          <a:endParaRPr lang="en-US"/>
        </a:p>
      </dgm:t>
    </dgm:pt>
    <dgm:pt modelId="{D321C921-B8C6-4BD5-BE0F-C8582F76541D}" type="sibTrans" cxnId="{E2A1177A-E6D9-43A4-BD77-56CDD642862F}">
      <dgm:prSet/>
      <dgm:spPr/>
      <dgm:t>
        <a:bodyPr/>
        <a:lstStyle/>
        <a:p>
          <a:endParaRPr lang="en-US"/>
        </a:p>
      </dgm:t>
    </dgm:pt>
    <dgm:pt modelId="{70B03943-E823-4540-8225-10AB9729E968}" type="pres">
      <dgm:prSet presAssocID="{A9994C5E-55F8-45FF-AE08-3DBAEA537B9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F5B6BBA-1575-408D-8295-8F2601B157AC}" type="pres">
      <dgm:prSet presAssocID="{C010CECD-E4D0-4D16-BF2A-70451FAC267B}" presName="hierRoot1" presStyleCnt="0"/>
      <dgm:spPr/>
    </dgm:pt>
    <dgm:pt modelId="{5AF49662-31D7-4816-AD47-71CB7D5A84D0}" type="pres">
      <dgm:prSet presAssocID="{C010CECD-E4D0-4D16-BF2A-70451FAC267B}" presName="composite" presStyleCnt="0"/>
      <dgm:spPr/>
    </dgm:pt>
    <dgm:pt modelId="{68587F7F-1CC8-49B1-8CBA-3BECE491BEAF}" type="pres">
      <dgm:prSet presAssocID="{C010CECD-E4D0-4D16-BF2A-70451FAC267B}" presName="background" presStyleLbl="node0" presStyleIdx="0" presStyleCnt="3"/>
      <dgm:spPr/>
    </dgm:pt>
    <dgm:pt modelId="{832BF586-674C-4C3F-9B35-D2FBE91F610F}" type="pres">
      <dgm:prSet presAssocID="{C010CECD-E4D0-4D16-BF2A-70451FAC267B}" presName="text" presStyleLbl="fgAcc0" presStyleIdx="0" presStyleCnt="3">
        <dgm:presLayoutVars>
          <dgm:chPref val="3"/>
        </dgm:presLayoutVars>
      </dgm:prSet>
      <dgm:spPr/>
    </dgm:pt>
    <dgm:pt modelId="{1C60944C-4D1A-4671-A8FC-2915EA69AFCA}" type="pres">
      <dgm:prSet presAssocID="{C010CECD-E4D0-4D16-BF2A-70451FAC267B}" presName="hierChild2" presStyleCnt="0"/>
      <dgm:spPr/>
    </dgm:pt>
    <dgm:pt modelId="{7FC6B3FC-F38E-4B15-929E-8C70FBBCBCFD}" type="pres">
      <dgm:prSet presAssocID="{F550DF4D-A02C-4D4B-BF84-68D9B5FC66AA}" presName="hierRoot1" presStyleCnt="0"/>
      <dgm:spPr/>
    </dgm:pt>
    <dgm:pt modelId="{11537358-2EAF-422D-A94D-702E0F8BFBEA}" type="pres">
      <dgm:prSet presAssocID="{F550DF4D-A02C-4D4B-BF84-68D9B5FC66AA}" presName="composite" presStyleCnt="0"/>
      <dgm:spPr/>
    </dgm:pt>
    <dgm:pt modelId="{145FDE81-4386-4A18-BB04-F5D9F0C12A23}" type="pres">
      <dgm:prSet presAssocID="{F550DF4D-A02C-4D4B-BF84-68D9B5FC66AA}" presName="background" presStyleLbl="node0" presStyleIdx="1" presStyleCnt="3"/>
      <dgm:spPr/>
    </dgm:pt>
    <dgm:pt modelId="{8579D2E9-F067-4BC1-B1E6-69AA4FFCE427}" type="pres">
      <dgm:prSet presAssocID="{F550DF4D-A02C-4D4B-BF84-68D9B5FC66AA}" presName="text" presStyleLbl="fgAcc0" presStyleIdx="1" presStyleCnt="3">
        <dgm:presLayoutVars>
          <dgm:chPref val="3"/>
        </dgm:presLayoutVars>
      </dgm:prSet>
      <dgm:spPr/>
    </dgm:pt>
    <dgm:pt modelId="{28FABEFD-1CD4-44B9-8B48-DED1DB7CA18B}" type="pres">
      <dgm:prSet presAssocID="{F550DF4D-A02C-4D4B-BF84-68D9B5FC66AA}" presName="hierChild2" presStyleCnt="0"/>
      <dgm:spPr/>
    </dgm:pt>
    <dgm:pt modelId="{A41D00D1-A8A3-4431-B2AE-2D61B28C09F1}" type="pres">
      <dgm:prSet presAssocID="{3C1E4AFB-87C4-4E52-9979-8BB6ECB885E3}" presName="hierRoot1" presStyleCnt="0"/>
      <dgm:spPr/>
    </dgm:pt>
    <dgm:pt modelId="{A8B92D30-A681-46C0-ADD4-0DE998DD28FE}" type="pres">
      <dgm:prSet presAssocID="{3C1E4AFB-87C4-4E52-9979-8BB6ECB885E3}" presName="composite" presStyleCnt="0"/>
      <dgm:spPr/>
    </dgm:pt>
    <dgm:pt modelId="{78553C0F-3C48-4E41-9B0C-90C2B5A19541}" type="pres">
      <dgm:prSet presAssocID="{3C1E4AFB-87C4-4E52-9979-8BB6ECB885E3}" presName="background" presStyleLbl="node0" presStyleIdx="2" presStyleCnt="3"/>
      <dgm:spPr/>
    </dgm:pt>
    <dgm:pt modelId="{17C67FEB-8676-4BDE-9720-116A62228384}" type="pres">
      <dgm:prSet presAssocID="{3C1E4AFB-87C4-4E52-9979-8BB6ECB885E3}" presName="text" presStyleLbl="fgAcc0" presStyleIdx="2" presStyleCnt="3">
        <dgm:presLayoutVars>
          <dgm:chPref val="3"/>
        </dgm:presLayoutVars>
      </dgm:prSet>
      <dgm:spPr/>
    </dgm:pt>
    <dgm:pt modelId="{FA6588EE-94AD-4993-AB08-28F688456801}" type="pres">
      <dgm:prSet presAssocID="{3C1E4AFB-87C4-4E52-9979-8BB6ECB885E3}" presName="hierChild2" presStyleCnt="0"/>
      <dgm:spPr/>
    </dgm:pt>
  </dgm:ptLst>
  <dgm:cxnLst>
    <dgm:cxn modelId="{F97F1412-080B-4FB7-86E6-17B83ABCAFED}" srcId="{A9994C5E-55F8-45FF-AE08-3DBAEA537B92}" destId="{F550DF4D-A02C-4D4B-BF84-68D9B5FC66AA}" srcOrd="1" destOrd="0" parTransId="{3230C637-D301-4A2F-9C3E-0D1F6E593DCD}" sibTransId="{B148367D-B68E-4DA5-9AF6-035CC63E78FE}"/>
    <dgm:cxn modelId="{DD5A9B60-6AAF-4138-A5E5-CC78A64C62BD}" type="presOf" srcId="{F550DF4D-A02C-4D4B-BF84-68D9B5FC66AA}" destId="{8579D2E9-F067-4BC1-B1E6-69AA4FFCE427}" srcOrd="0" destOrd="0" presId="urn:microsoft.com/office/officeart/2005/8/layout/hierarchy1"/>
    <dgm:cxn modelId="{E2A1177A-E6D9-43A4-BD77-56CDD642862F}" srcId="{A9994C5E-55F8-45FF-AE08-3DBAEA537B92}" destId="{3C1E4AFB-87C4-4E52-9979-8BB6ECB885E3}" srcOrd="2" destOrd="0" parTransId="{6E08D813-6A62-4704-8DE0-31FE04096B3D}" sibTransId="{D321C921-B8C6-4BD5-BE0F-C8582F76541D}"/>
    <dgm:cxn modelId="{266E1995-4945-4B59-9864-38D7B82CF59D}" srcId="{A9994C5E-55F8-45FF-AE08-3DBAEA537B92}" destId="{C010CECD-E4D0-4D16-BF2A-70451FAC267B}" srcOrd="0" destOrd="0" parTransId="{85A3A6DD-4485-4A95-8B17-B448A675277C}" sibTransId="{B7483958-1257-4756-AB80-EC8266640A0D}"/>
    <dgm:cxn modelId="{B25D28A9-D15F-4BC4-B4B5-ADC2FB6EE946}" type="presOf" srcId="{A9994C5E-55F8-45FF-AE08-3DBAEA537B92}" destId="{70B03943-E823-4540-8225-10AB9729E968}" srcOrd="0" destOrd="0" presId="urn:microsoft.com/office/officeart/2005/8/layout/hierarchy1"/>
    <dgm:cxn modelId="{306E5CD5-84FA-46BE-B143-F35E52770098}" type="presOf" srcId="{C010CECD-E4D0-4D16-BF2A-70451FAC267B}" destId="{832BF586-674C-4C3F-9B35-D2FBE91F610F}" srcOrd="0" destOrd="0" presId="urn:microsoft.com/office/officeart/2005/8/layout/hierarchy1"/>
    <dgm:cxn modelId="{91892FED-7238-4C24-9EB5-57E2412AC78F}" type="presOf" srcId="{3C1E4AFB-87C4-4E52-9979-8BB6ECB885E3}" destId="{17C67FEB-8676-4BDE-9720-116A62228384}" srcOrd="0" destOrd="0" presId="urn:microsoft.com/office/officeart/2005/8/layout/hierarchy1"/>
    <dgm:cxn modelId="{4083300F-F40F-4922-BEEC-F746943D567D}" type="presParOf" srcId="{70B03943-E823-4540-8225-10AB9729E968}" destId="{3F5B6BBA-1575-408D-8295-8F2601B157AC}" srcOrd="0" destOrd="0" presId="urn:microsoft.com/office/officeart/2005/8/layout/hierarchy1"/>
    <dgm:cxn modelId="{CE144722-FE8B-45AC-B0B5-DBC8F6FF4273}" type="presParOf" srcId="{3F5B6BBA-1575-408D-8295-8F2601B157AC}" destId="{5AF49662-31D7-4816-AD47-71CB7D5A84D0}" srcOrd="0" destOrd="0" presId="urn:microsoft.com/office/officeart/2005/8/layout/hierarchy1"/>
    <dgm:cxn modelId="{06B80867-8B52-4B95-A8CF-AC361D3919DA}" type="presParOf" srcId="{5AF49662-31D7-4816-AD47-71CB7D5A84D0}" destId="{68587F7F-1CC8-49B1-8CBA-3BECE491BEAF}" srcOrd="0" destOrd="0" presId="urn:microsoft.com/office/officeart/2005/8/layout/hierarchy1"/>
    <dgm:cxn modelId="{82D8B2DC-8B7D-43FE-A03A-BAC952FC9945}" type="presParOf" srcId="{5AF49662-31D7-4816-AD47-71CB7D5A84D0}" destId="{832BF586-674C-4C3F-9B35-D2FBE91F610F}" srcOrd="1" destOrd="0" presId="urn:microsoft.com/office/officeart/2005/8/layout/hierarchy1"/>
    <dgm:cxn modelId="{CC3CBD92-DAEB-4B37-9117-2771310F1E0C}" type="presParOf" srcId="{3F5B6BBA-1575-408D-8295-8F2601B157AC}" destId="{1C60944C-4D1A-4671-A8FC-2915EA69AFCA}" srcOrd="1" destOrd="0" presId="urn:microsoft.com/office/officeart/2005/8/layout/hierarchy1"/>
    <dgm:cxn modelId="{90DE004F-8012-4661-A5DF-331077CD98C7}" type="presParOf" srcId="{70B03943-E823-4540-8225-10AB9729E968}" destId="{7FC6B3FC-F38E-4B15-929E-8C70FBBCBCFD}" srcOrd="1" destOrd="0" presId="urn:microsoft.com/office/officeart/2005/8/layout/hierarchy1"/>
    <dgm:cxn modelId="{50C16E30-C64D-4859-9AC6-39C35373C1C0}" type="presParOf" srcId="{7FC6B3FC-F38E-4B15-929E-8C70FBBCBCFD}" destId="{11537358-2EAF-422D-A94D-702E0F8BFBEA}" srcOrd="0" destOrd="0" presId="urn:microsoft.com/office/officeart/2005/8/layout/hierarchy1"/>
    <dgm:cxn modelId="{5F1E792C-4F9F-4878-9AFE-E18933E231A1}" type="presParOf" srcId="{11537358-2EAF-422D-A94D-702E0F8BFBEA}" destId="{145FDE81-4386-4A18-BB04-F5D9F0C12A23}" srcOrd="0" destOrd="0" presId="urn:microsoft.com/office/officeart/2005/8/layout/hierarchy1"/>
    <dgm:cxn modelId="{A8D33958-F8CE-4904-AF48-91638594E822}" type="presParOf" srcId="{11537358-2EAF-422D-A94D-702E0F8BFBEA}" destId="{8579D2E9-F067-4BC1-B1E6-69AA4FFCE427}" srcOrd="1" destOrd="0" presId="urn:microsoft.com/office/officeart/2005/8/layout/hierarchy1"/>
    <dgm:cxn modelId="{9D2EDC35-8882-490E-A557-3B9500F6AC13}" type="presParOf" srcId="{7FC6B3FC-F38E-4B15-929E-8C70FBBCBCFD}" destId="{28FABEFD-1CD4-44B9-8B48-DED1DB7CA18B}" srcOrd="1" destOrd="0" presId="urn:microsoft.com/office/officeart/2005/8/layout/hierarchy1"/>
    <dgm:cxn modelId="{74EFA3B6-4AC6-455A-8153-AEB1F328A52B}" type="presParOf" srcId="{70B03943-E823-4540-8225-10AB9729E968}" destId="{A41D00D1-A8A3-4431-B2AE-2D61B28C09F1}" srcOrd="2" destOrd="0" presId="urn:microsoft.com/office/officeart/2005/8/layout/hierarchy1"/>
    <dgm:cxn modelId="{92E14FEE-A120-4E51-A8B8-0A0813A26476}" type="presParOf" srcId="{A41D00D1-A8A3-4431-B2AE-2D61B28C09F1}" destId="{A8B92D30-A681-46C0-ADD4-0DE998DD28FE}" srcOrd="0" destOrd="0" presId="urn:microsoft.com/office/officeart/2005/8/layout/hierarchy1"/>
    <dgm:cxn modelId="{0184D52F-550E-4138-BA23-4BBAA108B31D}" type="presParOf" srcId="{A8B92D30-A681-46C0-ADD4-0DE998DD28FE}" destId="{78553C0F-3C48-4E41-9B0C-90C2B5A19541}" srcOrd="0" destOrd="0" presId="urn:microsoft.com/office/officeart/2005/8/layout/hierarchy1"/>
    <dgm:cxn modelId="{30A43BDD-4393-4583-AF2F-63B16D732EAC}" type="presParOf" srcId="{A8B92D30-A681-46C0-ADD4-0DE998DD28FE}" destId="{17C67FEB-8676-4BDE-9720-116A62228384}" srcOrd="1" destOrd="0" presId="urn:microsoft.com/office/officeart/2005/8/layout/hierarchy1"/>
    <dgm:cxn modelId="{3DDA1310-5B2C-49D4-8006-59AB99827FB6}" type="presParOf" srcId="{A41D00D1-A8A3-4431-B2AE-2D61B28C09F1}" destId="{FA6588EE-94AD-4993-AB08-28F68845680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8DD41-F406-4FEF-BF41-62EBD3D39BA8}">
      <dsp:nvSpPr>
        <dsp:cNvPr id="0" name=""/>
        <dsp:cNvSpPr/>
      </dsp:nvSpPr>
      <dsp:spPr>
        <a:xfrm>
          <a:off x="0" y="42645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Application Integration Developer</a:t>
          </a:r>
        </a:p>
      </dsp:txBody>
      <dsp:txXfrm>
        <a:off x="29700" y="72345"/>
        <a:ext cx="6952970" cy="549000"/>
      </dsp:txXfrm>
    </dsp:sp>
    <dsp:sp modelId="{9AB78D1A-9D16-43D8-A201-31C9954DE4A7}">
      <dsp:nvSpPr>
        <dsp:cNvPr id="0" name=""/>
        <dsp:cNvSpPr/>
      </dsp:nvSpPr>
      <dsp:spPr>
        <a:xfrm>
          <a:off x="0" y="651045"/>
          <a:ext cx="7012370" cy="659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64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General Software Development and Application Support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ILS Migration and General API/Integration Support</a:t>
          </a:r>
        </a:p>
      </dsp:txBody>
      <dsp:txXfrm>
        <a:off x="0" y="651045"/>
        <a:ext cx="7012370" cy="659295"/>
      </dsp:txXfrm>
    </dsp:sp>
    <dsp:sp modelId="{C8B0B125-B5B2-4316-A5D9-E897532BA678}">
      <dsp:nvSpPr>
        <dsp:cNvPr id="0" name=""/>
        <dsp:cNvSpPr/>
      </dsp:nvSpPr>
      <dsp:spPr>
        <a:xfrm>
          <a:off x="0" y="1310340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453597"/>
                <a:satOff val="-6894"/>
                <a:lumOff val="6078"/>
                <a:alphaOff val="0"/>
                <a:tint val="98000"/>
                <a:lumMod val="110000"/>
              </a:schemeClr>
            </a:gs>
            <a:gs pos="84000">
              <a:schemeClr val="accent2">
                <a:hueOff val="453597"/>
                <a:satOff val="-6894"/>
                <a:lumOff val="6078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IT Specialist</a:t>
          </a:r>
        </a:p>
      </dsp:txBody>
      <dsp:txXfrm>
        <a:off x="29700" y="1340040"/>
        <a:ext cx="6952970" cy="549000"/>
      </dsp:txXfrm>
    </dsp:sp>
    <dsp:sp modelId="{F61B140B-D196-46AC-809D-B07C29944B94}">
      <dsp:nvSpPr>
        <dsp:cNvPr id="0" name=""/>
        <dsp:cNvSpPr/>
      </dsp:nvSpPr>
      <dsp:spPr>
        <a:xfrm>
          <a:off x="0" y="1918740"/>
          <a:ext cx="7012370" cy="1533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64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Systems Analysis, Project Coordination, and Service Coordination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Software Licensing and Purchasing Consultation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Emerging Technology and Audiovisual Support (COVID and Building Projects amplify this gap)</a:t>
          </a:r>
        </a:p>
      </dsp:txBody>
      <dsp:txXfrm>
        <a:off x="0" y="1918740"/>
        <a:ext cx="7012370" cy="1533870"/>
      </dsp:txXfrm>
    </dsp:sp>
    <dsp:sp modelId="{4D6611DC-0D48-497E-BE72-EC4A045DAB3C}">
      <dsp:nvSpPr>
        <dsp:cNvPr id="0" name=""/>
        <dsp:cNvSpPr/>
      </dsp:nvSpPr>
      <dsp:spPr>
        <a:xfrm>
          <a:off x="0" y="3452610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907195"/>
                <a:satOff val="-13789"/>
                <a:lumOff val="12157"/>
                <a:alphaOff val="0"/>
                <a:tint val="98000"/>
                <a:lumMod val="110000"/>
              </a:schemeClr>
            </a:gs>
            <a:gs pos="84000">
              <a:schemeClr val="accent2">
                <a:hueOff val="907195"/>
                <a:satOff val="-13789"/>
                <a:lumOff val="12157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Student Wages</a:t>
          </a:r>
        </a:p>
      </dsp:txBody>
      <dsp:txXfrm>
        <a:off x="29700" y="3482310"/>
        <a:ext cx="6952970" cy="549000"/>
      </dsp:txXfrm>
    </dsp:sp>
    <dsp:sp modelId="{E286DE0D-1C6B-4033-9F27-1756986C7644}">
      <dsp:nvSpPr>
        <dsp:cNvPr id="0" name=""/>
        <dsp:cNvSpPr/>
      </dsp:nvSpPr>
      <dsp:spPr>
        <a:xfrm>
          <a:off x="0" y="4061010"/>
          <a:ext cx="7012370" cy="605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64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Printing Revenue for FY21 @$600 vs. $204,000, need @$55,000-$60,000 for summer 21, fall 21, spring 22</a:t>
          </a:r>
        </a:p>
      </dsp:txBody>
      <dsp:txXfrm>
        <a:off x="0" y="4061010"/>
        <a:ext cx="7012370" cy="6054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86846-4EBB-4054-A708-3118DCC82925}">
      <dsp:nvSpPr>
        <dsp:cNvPr id="0" name=""/>
        <dsp:cNvSpPr/>
      </dsp:nvSpPr>
      <dsp:spPr>
        <a:xfrm>
          <a:off x="0" y="765233"/>
          <a:ext cx="7012370" cy="14127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262DED-8181-46C6-85F2-B698D130802F}">
      <dsp:nvSpPr>
        <dsp:cNvPr id="0" name=""/>
        <dsp:cNvSpPr/>
      </dsp:nvSpPr>
      <dsp:spPr>
        <a:xfrm>
          <a:off x="427353" y="1083100"/>
          <a:ext cx="777006" cy="7770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2C7D4-60FC-4D07-B0C7-5016BE868CC3}">
      <dsp:nvSpPr>
        <dsp:cNvPr id="0" name=""/>
        <dsp:cNvSpPr/>
      </dsp:nvSpPr>
      <dsp:spPr>
        <a:xfrm>
          <a:off x="1631713" y="765233"/>
          <a:ext cx="5380656" cy="1412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515" tIns="149515" rIns="149515" bIns="14951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Hiring IT staff short term/soft monies</a:t>
          </a:r>
        </a:p>
      </dsp:txBody>
      <dsp:txXfrm>
        <a:off x="1631713" y="765233"/>
        <a:ext cx="5380656" cy="1412739"/>
      </dsp:txXfrm>
    </dsp:sp>
    <dsp:sp modelId="{EB39EA6A-6603-40AA-B01A-72C82EBFFF58}">
      <dsp:nvSpPr>
        <dsp:cNvPr id="0" name=""/>
        <dsp:cNvSpPr/>
      </dsp:nvSpPr>
      <dsp:spPr>
        <a:xfrm>
          <a:off x="0" y="2531157"/>
          <a:ext cx="7012370" cy="14127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BCD78-8B81-43E5-AE65-BEED67267301}">
      <dsp:nvSpPr>
        <dsp:cNvPr id="0" name=""/>
        <dsp:cNvSpPr/>
      </dsp:nvSpPr>
      <dsp:spPr>
        <a:xfrm>
          <a:off x="427353" y="2849024"/>
          <a:ext cx="777006" cy="7770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62233-BD48-4748-A97A-8273C91C1964}">
      <dsp:nvSpPr>
        <dsp:cNvPr id="0" name=""/>
        <dsp:cNvSpPr/>
      </dsp:nvSpPr>
      <dsp:spPr>
        <a:xfrm>
          <a:off x="1631713" y="2531157"/>
          <a:ext cx="5380656" cy="1412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515" tIns="149515" rIns="149515" bIns="14951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IT staff working remotely, out of state</a:t>
          </a:r>
        </a:p>
      </dsp:txBody>
      <dsp:txXfrm>
        <a:off x="1631713" y="2531157"/>
        <a:ext cx="5380656" cy="14127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587F7F-1CC8-49B1-8CBA-3BECE491BEAF}">
      <dsp:nvSpPr>
        <dsp:cNvPr id="0" name=""/>
        <dsp:cNvSpPr/>
      </dsp:nvSpPr>
      <dsp:spPr>
        <a:xfrm>
          <a:off x="0" y="690453"/>
          <a:ext cx="3102173" cy="1969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BF586-674C-4C3F-9B35-D2FBE91F610F}">
      <dsp:nvSpPr>
        <dsp:cNvPr id="0" name=""/>
        <dsp:cNvSpPr/>
      </dsp:nvSpPr>
      <dsp:spPr>
        <a:xfrm>
          <a:off x="344685" y="1017904"/>
          <a:ext cx="3102173" cy="1969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Infrastructure budget entirely operational as of January 2020</a:t>
          </a:r>
        </a:p>
      </dsp:txBody>
      <dsp:txXfrm>
        <a:off x="402381" y="1075600"/>
        <a:ext cx="2986781" cy="1854488"/>
      </dsp:txXfrm>
    </dsp:sp>
    <dsp:sp modelId="{145FDE81-4386-4A18-BB04-F5D9F0C12A23}">
      <dsp:nvSpPr>
        <dsp:cNvPr id="0" name=""/>
        <dsp:cNvSpPr/>
      </dsp:nvSpPr>
      <dsp:spPr>
        <a:xfrm>
          <a:off x="3791545" y="690453"/>
          <a:ext cx="3102173" cy="1969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9D2E9-F067-4BC1-B1E6-69AA4FFCE427}">
      <dsp:nvSpPr>
        <dsp:cNvPr id="0" name=""/>
        <dsp:cNvSpPr/>
      </dsp:nvSpPr>
      <dsp:spPr>
        <a:xfrm>
          <a:off x="4136231" y="1017904"/>
          <a:ext cx="3102173" cy="1969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FY21 70% spent as of 3/30/21</a:t>
          </a:r>
        </a:p>
      </dsp:txBody>
      <dsp:txXfrm>
        <a:off x="4193927" y="1075600"/>
        <a:ext cx="2986781" cy="1854488"/>
      </dsp:txXfrm>
    </dsp:sp>
    <dsp:sp modelId="{78553C0F-3C48-4E41-9B0C-90C2B5A19541}">
      <dsp:nvSpPr>
        <dsp:cNvPr id="0" name=""/>
        <dsp:cNvSpPr/>
      </dsp:nvSpPr>
      <dsp:spPr>
        <a:xfrm>
          <a:off x="7583090" y="690453"/>
          <a:ext cx="3102173" cy="19698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67FEB-8676-4BDE-9720-116A62228384}">
      <dsp:nvSpPr>
        <dsp:cNvPr id="0" name=""/>
        <dsp:cNvSpPr/>
      </dsp:nvSpPr>
      <dsp:spPr>
        <a:xfrm>
          <a:off x="7927776" y="1017904"/>
          <a:ext cx="3102173" cy="1969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Only significant flexibility in our budget is in the WNS area, equipment</a:t>
          </a:r>
        </a:p>
      </dsp:txBody>
      <dsp:txXfrm>
        <a:off x="7985472" y="1075600"/>
        <a:ext cx="2986781" cy="18544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CCEE8-ECDF-4891-B791-E25EDFBEEFFF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B307C-42D2-4B1E-91C6-B66C708B9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57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EC Visit December 2019, talked staffing and budget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5B307C-42D2-4B1E-91C6-B66C708B92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79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Progress on previously identified gaps for staffing.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5B307C-42D2-4B1E-91C6-B66C708B92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64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Application Integration Developer on hold, would help satisfy 2 gaps.</a:t>
            </a:r>
          </a:p>
          <a:p>
            <a:r>
              <a:rPr lang="en-US" dirty="0"/>
              <a:t>IT Specialist on hold, would take on day-to-day work of existing Help Desk and WNS staff to allow them to more fully satisfy 3 gaps.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5B307C-42D2-4B1E-91C6-B66C708B92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1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Existing remote work arrangements will “grandfather” if position reclassified.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5B307C-42D2-4B1E-91C6-B66C708B92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58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09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36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333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6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88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112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075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95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50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25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250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426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DD60C94-0C9C-47B7-BE88-045235ACC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10ED5E-85D1-41B8-A5B1-6BFF40620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533" y="1552397"/>
            <a:ext cx="7231784" cy="3654081"/>
          </a:xfrm>
        </p:spPr>
        <p:txBody>
          <a:bodyPr anchor="ctr">
            <a:normAutofit/>
          </a:bodyPr>
          <a:lstStyle/>
          <a:p>
            <a:r>
              <a:rPr lang="en-US" sz="5400">
                <a:solidFill>
                  <a:schemeClr val="tx2"/>
                </a:solidFill>
              </a:rPr>
              <a:t>LiBrary IT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14E1AF-D838-43BC-8FFB-5E6CBAE9C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9871" y="1552397"/>
            <a:ext cx="3610575" cy="3654082"/>
          </a:xfrm>
        </p:spPr>
        <p:txBody>
          <a:bodyPr anchor="ctr">
            <a:normAutofit/>
          </a:bodyPr>
          <a:lstStyle/>
          <a:p>
            <a:r>
              <a:rPr lang="en-US" sz="3200" dirty="0"/>
              <a:t>Tracy Tolliver 4/12/2021</a:t>
            </a: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BFCF7016-AC99-433F-B943-24C3736E0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0"/>
            <a:ext cx="7579574" cy="64361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A03737D1-A930-4E3E-9160-3CD4AEC72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1" y="453642"/>
            <a:ext cx="3615596" cy="64511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F71CFF33-010E-4E26-A285-83B182982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5707627"/>
            <a:ext cx="11293913" cy="6492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988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2EF76D-207D-46DA-93A3-A66A02E27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73231"/>
            <a:ext cx="3054091" cy="4711539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chemeClr val="accent1"/>
                </a:solidFill>
              </a:rPr>
              <a:t>Previously Identified Gaps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EE959E-BF10-4204-9556-D1707088D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D17B6A-CB37-4005-9681-A20AFCDC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7BBDE9-DAED-40B0-A640-503C918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C7EA7B-802E-41F4-8926-C4475287A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AD006-0441-474D-8FEA-F5FA15942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29" y="1073231"/>
            <a:ext cx="6599582" cy="47115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>
                <a:solidFill>
                  <a:srgbClr val="FFFFFF"/>
                </a:solidFill>
              </a:rPr>
              <a:t>Digital Accessibility Expertise </a:t>
            </a:r>
            <a:r>
              <a:rPr lang="en-US" sz="2000">
                <a:solidFill>
                  <a:srgbClr val="FFFFFF"/>
                </a:solidFill>
                <a:sym typeface="Wingdings" panose="05000000000000000000" pitchFamily="2" charset="2"/>
              </a:rPr>
              <a:t></a:t>
            </a:r>
            <a:endParaRPr lang="en-US" sz="20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FFFF"/>
                </a:solidFill>
              </a:rPr>
              <a:t>Scholarly Communications Development </a:t>
            </a:r>
            <a:r>
              <a:rPr lang="en-US" sz="2000">
                <a:solidFill>
                  <a:srgbClr val="FFFFFF"/>
                </a:solidFill>
                <a:sym typeface="Wingdings" panose="05000000000000000000" pitchFamily="2" charset="2"/>
              </a:rPr>
              <a:t> </a:t>
            </a:r>
            <a:r>
              <a:rPr lang="en-US" sz="2000">
                <a:solidFill>
                  <a:srgbClr val="FFFFFF"/>
                </a:solidFill>
              </a:rPr>
              <a:t>Repository Services Development </a:t>
            </a:r>
            <a:r>
              <a:rPr lang="en-US" sz="2000">
                <a:solidFill>
                  <a:srgbClr val="FFFFFF"/>
                </a:solidFill>
                <a:sym typeface="Wingdings" panose="05000000000000000000" pitchFamily="2" charset="2"/>
              </a:rPr>
              <a:t></a:t>
            </a:r>
            <a:endParaRPr lang="en-US" sz="20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FFFF"/>
                </a:solidFill>
              </a:rPr>
              <a:t>General Software Development and Application Support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FFFF"/>
                </a:solidFill>
              </a:rPr>
              <a:t>ILS Migration and General API/Integration Support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FFFF"/>
                </a:solidFill>
              </a:rPr>
              <a:t>Cloud Infrastructure Provisioning and Consultation </a:t>
            </a:r>
            <a:r>
              <a:rPr lang="en-US" sz="2000">
                <a:solidFill>
                  <a:srgbClr val="FFFFFF"/>
                </a:solidFill>
                <a:sym typeface="Wingdings" panose="05000000000000000000" pitchFamily="2" charset="2"/>
              </a:rPr>
              <a:t></a:t>
            </a:r>
            <a:endParaRPr lang="en-US" sz="20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FFFF"/>
                </a:solidFill>
              </a:rPr>
              <a:t>IT Security Expertise </a:t>
            </a:r>
            <a:r>
              <a:rPr lang="en-US" sz="2000">
                <a:solidFill>
                  <a:srgbClr val="FFFFFF"/>
                </a:solidFill>
                <a:sym typeface="Wingdings" panose="05000000000000000000" pitchFamily="2" charset="2"/>
              </a:rPr>
              <a:t></a:t>
            </a:r>
            <a:endParaRPr lang="en-US" sz="20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FFFF"/>
                </a:solidFill>
              </a:rPr>
              <a:t>Systems Analysis, Project Coordination, and Service Coordination 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FFFF"/>
                </a:solidFill>
              </a:rPr>
              <a:t>Software Licensing and Purchasing Consultation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FFFF"/>
                </a:solidFill>
              </a:rPr>
              <a:t>Emerging Technology and Audiovisual Support (COVID and Building Projects amplify this gap)</a:t>
            </a:r>
          </a:p>
        </p:txBody>
      </p:sp>
    </p:spTree>
    <p:extLst>
      <p:ext uri="{BB962C8B-B14F-4D97-AF65-F5344CB8AC3E}">
        <p14:creationId xmlns:p14="http://schemas.microsoft.com/office/powerpoint/2010/main" val="21191321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4267E-AFF5-4AE1-94F9-637BC9BD4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accent1"/>
                </a:solidFill>
              </a:rPr>
              <a:t>Staffing NEEDS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EE959E-BF10-4204-9556-D1707088D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D17B6A-CB37-4005-9681-A20AFCDC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7BBDE9-DAED-40B0-A640-503C918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C7EA7B-802E-41F4-8926-C4475287A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EE113F-31FD-4938-9022-26CE9B652F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482600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4819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8403A3-175A-421C-A6C3-EC5E451DA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4076149" cy="4608003"/>
          </a:xfrm>
        </p:spPr>
        <p:txBody>
          <a:bodyPr anchor="ctr">
            <a:normAutofit/>
          </a:bodyPr>
          <a:lstStyle/>
          <a:p>
            <a:r>
              <a:rPr lang="en-US" sz="3400" dirty="0">
                <a:solidFill>
                  <a:schemeClr val="accent2"/>
                </a:solidFill>
              </a:rPr>
              <a:t>What Reclassification Means for Library IT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37366-7308-4956-964D-093F58E7C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586" y="1124998"/>
            <a:ext cx="6493222" cy="5171299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No impact on responsibilities or levels of service</a:t>
            </a:r>
          </a:p>
          <a:p>
            <a:r>
              <a:rPr lang="en-US" sz="2000" dirty="0"/>
              <a:t>No impact on skills and expertise sought</a:t>
            </a:r>
          </a:p>
          <a:p>
            <a:r>
              <a:rPr lang="en-US" sz="2000" dirty="0"/>
              <a:t>Similar search process to AP, but not the same</a:t>
            </a:r>
          </a:p>
          <a:p>
            <a:r>
              <a:rPr lang="en-US" sz="2000" dirty="0"/>
              <a:t>Primarily 2 custom classifications will be used</a:t>
            </a:r>
          </a:p>
          <a:p>
            <a:r>
              <a:rPr lang="en-US" sz="2000" dirty="0"/>
              <a:t>Material differences in employee benefits being addressed</a:t>
            </a:r>
          </a:p>
          <a:p>
            <a:pPr lvl="1"/>
            <a:r>
              <a:rPr lang="en-US" sz="1800" dirty="0"/>
              <a:t>Leave Time (accrual and reporting) – campus resolved Aug 2021</a:t>
            </a:r>
          </a:p>
          <a:p>
            <a:pPr lvl="1"/>
            <a:r>
              <a:rPr lang="en-US" sz="1800" dirty="0"/>
              <a:t>Investigation Time</a:t>
            </a:r>
          </a:p>
          <a:p>
            <a:pPr lvl="1"/>
            <a:r>
              <a:rPr lang="en-US" sz="1800" dirty="0"/>
              <a:t>Professional Development Funds</a:t>
            </a:r>
          </a:p>
          <a:p>
            <a:pPr lvl="1"/>
            <a:r>
              <a:rPr lang="en-US" sz="1800" dirty="0"/>
              <a:t>IT Equipment</a:t>
            </a:r>
          </a:p>
          <a:p>
            <a:pPr lvl="1"/>
            <a:r>
              <a:rPr lang="en-US" sz="1800" dirty="0"/>
              <a:t>Probationary Period/Appraisal Process</a:t>
            </a:r>
          </a:p>
          <a:p>
            <a:pPr lvl="1"/>
            <a:r>
              <a:rPr lang="en-US" sz="1800" dirty="0"/>
              <a:t>Promotion Program</a:t>
            </a:r>
          </a:p>
          <a:p>
            <a:pPr lvl="1"/>
            <a:r>
              <a:rPr lang="en-US" sz="1800" dirty="0"/>
              <a:t>Merit Program</a:t>
            </a:r>
          </a:p>
          <a:p>
            <a:pPr lvl="1"/>
            <a:r>
              <a:rPr lang="en-US" sz="1800" dirty="0"/>
              <a:t>Representation Concerns</a:t>
            </a:r>
          </a:p>
          <a:p>
            <a:r>
              <a:rPr lang="en-US" sz="2200" dirty="0"/>
              <a:t>5 IT staff as ITTA’s now, and 1 search open</a:t>
            </a:r>
          </a:p>
        </p:txBody>
      </p:sp>
    </p:spTree>
    <p:extLst>
      <p:ext uri="{BB962C8B-B14F-4D97-AF65-F5344CB8AC3E}">
        <p14:creationId xmlns:p14="http://schemas.microsoft.com/office/powerpoint/2010/main" val="1911117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337BD1-22EB-432B-8060-F527FFFC7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365964" cy="4709131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Biggest Unresolved reclassification Issues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EE959E-BF10-4204-9556-D1707088D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D17B6A-CB37-4005-9681-A20AFCDC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7BBDE9-DAED-40B0-A640-503C918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C7EA7B-802E-41F4-8926-C4475287A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39B7B5D-7B93-4807-8FC2-A4FFB4D910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98918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38139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A47FF-861D-4E56-B273-76AD04114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EFF"/>
                </a:solidFill>
              </a:rPr>
              <a:t>Budget Status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6418D1FC-E07B-4C91-91DC-0437F4EEB9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4548426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786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B586CA-3810-4C1C-8340-74DA3533B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73231"/>
            <a:ext cx="3054091" cy="4711539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chemeClr val="accent1"/>
                </a:solidFill>
              </a:rPr>
              <a:t>Significant Service Updates Coming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EE959E-BF10-4204-9556-D1707088D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D17B6A-CB37-4005-9681-A20AFCDC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7BBDE9-DAED-40B0-A640-503C918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C7EA7B-802E-41F4-8926-C4475287A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2A045-8987-454A-8576-42F422BA2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29" y="1073231"/>
            <a:ext cx="6599582" cy="4711539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Email Updates, July 2021</a:t>
            </a:r>
          </a:p>
          <a:p>
            <a:r>
              <a:rPr lang="en-US" sz="2000">
                <a:solidFill>
                  <a:srgbClr val="FFFFFF"/>
                </a:solidFill>
              </a:rPr>
              <a:t>OTRS Ticketing System </a:t>
            </a:r>
            <a:r>
              <a:rPr lang="en-US" sz="2000">
                <a:solidFill>
                  <a:srgbClr val="FFFFFF"/>
                </a:solidFill>
                <a:sym typeface="Wingdings" panose="05000000000000000000" pitchFamily="2" charset="2"/>
              </a:rPr>
              <a:t> Team Dynamix, July 2021</a:t>
            </a:r>
          </a:p>
          <a:p>
            <a:r>
              <a:rPr lang="en-US" sz="2000">
                <a:solidFill>
                  <a:srgbClr val="FFFFFF"/>
                </a:solidFill>
                <a:sym typeface="Wingdings" panose="05000000000000000000" pitchFamily="2" charset="2"/>
              </a:rPr>
              <a:t>Blackboard Learn (Illinois Compass)  Canvas, June 2021-August 2022</a:t>
            </a:r>
          </a:p>
          <a:p>
            <a:r>
              <a:rPr lang="en-US" sz="2000">
                <a:solidFill>
                  <a:srgbClr val="FFFFFF"/>
                </a:solidFill>
                <a:sym typeface="Wingdings" panose="05000000000000000000" pitchFamily="2" charset="2"/>
              </a:rPr>
              <a:t>Skype for Business  MS Teams, future</a:t>
            </a:r>
          </a:p>
          <a:p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34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BED655-2EC5-4704-ADD4-A91564533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A419E7-4B43-4FA7-846D-76D394A32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D34090-8F5C-4A49-8452-7328D6632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55B7B2-03F9-46F2-AE7C-2AC5156F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F291FB-EC7A-4E75-912C-8D2859DEA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CE11CDBF-BFCC-4D3B-91EB-595E825604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54" r="2" b="2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3806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203</TotalTime>
  <Words>398</Words>
  <Application>Microsoft Office PowerPoint</Application>
  <PresentationFormat>Widescreen</PresentationFormat>
  <Paragraphs>59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Gill Sans MT</vt:lpstr>
      <vt:lpstr>Wingdings 2</vt:lpstr>
      <vt:lpstr>Dividend</vt:lpstr>
      <vt:lpstr>LiBrary IT Update</vt:lpstr>
      <vt:lpstr>Previously Identified Gaps</vt:lpstr>
      <vt:lpstr>Staffing NEEDS</vt:lpstr>
      <vt:lpstr>What Reclassification Means for Library IT</vt:lpstr>
      <vt:lpstr>Biggest Unresolved reclassification Issues</vt:lpstr>
      <vt:lpstr>Budget Status</vt:lpstr>
      <vt:lpstr>Significant Service Updates Coming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LiBrary IT Update</dc:title>
  <dc:creator>Tolliver, Tracy M</dc:creator>
  <cp:lastModifiedBy>Tolliver, Tracy M</cp:lastModifiedBy>
  <cp:revision>17</cp:revision>
  <dcterms:created xsi:type="dcterms:W3CDTF">2021-04-12T16:00:32Z</dcterms:created>
  <dcterms:modified xsi:type="dcterms:W3CDTF">2021-04-21T15:30:10Z</dcterms:modified>
</cp:coreProperties>
</file>